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68" r:id="rId4"/>
    <p:sldId id="258" r:id="rId5"/>
    <p:sldId id="259" r:id="rId6"/>
    <p:sldId id="260" r:id="rId7"/>
    <p:sldId id="267" r:id="rId8"/>
    <p:sldId id="257" r:id="rId9"/>
    <p:sldId id="266" r:id="rId10"/>
  </p:sldIdLst>
  <p:sldSz cx="12192000" cy="6858000"/>
  <p:notesSz cx="6811963" cy="99425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Világos stíl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udigysv0301.gy.audi.vwg\G_AL-3$\A-5G21\03_PBT\00_Tagesbericht%20PBT\01_Tagesbericht\03_M&#225;rcius\04032025_Tagesbericht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118690032571556E-2"/>
          <c:y val="8.8440036621980356E-2"/>
          <c:w val="0.89978998008877287"/>
          <c:h val="0.664686897412421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Daten!$A$2</c:f>
              <c:strCache>
                <c:ptCount val="1"/>
                <c:pt idx="0">
                  <c:v>Bandstillstände (Min.)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numRef>
              <c:f>Daten!$A$3:$A$11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  <c:extLst/>
            </c:numRef>
          </c:cat>
          <c:val>
            <c:numRef>
              <c:f>Daten!$B$3:$B$11</c:f>
              <c:numCache>
                <c:formatCode>General</c:formatCode>
                <c:ptCount val="4"/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8F41-41D8-A2E0-E98AD6A86C5D}"/>
            </c:ext>
          </c:extLst>
        </c:ser>
        <c:ser>
          <c:idx val="1"/>
          <c:order val="1"/>
          <c:tx>
            <c:strRef>
              <c:f>Daten!$A$13</c:f>
              <c:strCache>
                <c:ptCount val="1"/>
                <c:pt idx="0">
                  <c:v>Fehlteile (St.)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numRef>
              <c:f>Daten!$A$3:$A$11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  <c:extLst/>
            </c:numRef>
          </c:cat>
          <c:val>
            <c:numRef>
              <c:f>Daten!$B$14:$B$22</c:f>
              <c:numCache>
                <c:formatCode>General</c:formatCode>
                <c:ptCount val="4"/>
                <c:pt idx="0">
                  <c:v>33</c:v>
                </c:pt>
                <c:pt idx="1">
                  <c:v>40</c:v>
                </c:pt>
                <c:pt idx="2">
                  <c:v>45</c:v>
                </c:pt>
                <c:pt idx="3">
                  <c:v>80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5-8F41-41D8-A2E0-E98AD6A86C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9"/>
        <c:overlap val="83"/>
        <c:axId val="345872416"/>
        <c:axId val="367173168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Daten!$C$2</c15:sqref>
                        </c15:formulaRef>
                      </c:ext>
                    </c:extLst>
                    <c:strCache>
                      <c:ptCount val="1"/>
                      <c:pt idx="0">
                        <c:v>Ziel Bandstopp 7 Min</c:v>
                      </c:pt>
                    </c:strCache>
                  </c:strRef>
                </c:tx>
                <c:spPr>
                  <a:solidFill>
                    <a:schemeClr val="accent3">
                      <a:alpha val="7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Daten!$A$3:$A$11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Daten!$C$3:$C$11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7</c:v>
                      </c:pt>
                      <c:pt idx="1">
                        <c:v>7</c:v>
                      </c:pt>
                      <c:pt idx="2">
                        <c:v>7</c:v>
                      </c:pt>
                      <c:pt idx="3">
                        <c:v>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6-8F41-41D8-A2E0-E98AD6A86C5D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Daten!$C$13</c15:sqref>
                        </c15:formulaRef>
                      </c:ext>
                    </c:extLst>
                    <c:strCache>
                      <c:ptCount val="1"/>
                      <c:pt idx="0">
                        <c:v>Ziel Fehlteile 5 St.</c:v>
                      </c:pt>
                    </c:strCache>
                  </c:strRef>
                </c:tx>
                <c:spPr>
                  <a:solidFill>
                    <a:schemeClr val="accent4">
                      <a:alpha val="7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Daten!$A$3:$A$11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Daten!$C$14:$C$22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8</c:v>
                      </c:pt>
                      <c:pt idx="1">
                        <c:v>8</c:v>
                      </c:pt>
                      <c:pt idx="2">
                        <c:v>8</c:v>
                      </c:pt>
                      <c:pt idx="3">
                        <c:v>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8F41-41D8-A2E0-E98AD6A86C5D}"/>
                  </c:ext>
                </c:extLst>
              </c15:ser>
            </c15:filteredBarSeries>
          </c:ext>
        </c:extLst>
      </c:barChart>
      <c:catAx>
        <c:axId val="345872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67173168"/>
        <c:crosses val="autoZero"/>
        <c:auto val="1"/>
        <c:lblAlgn val="ctr"/>
        <c:lblOffset val="100"/>
        <c:noMultiLvlLbl val="0"/>
      </c:catAx>
      <c:valAx>
        <c:axId val="367173168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5872416"/>
        <c:crosses val="autoZero"/>
        <c:crossBetween val="between"/>
        <c:majorUnit val="10"/>
        <c:minorUnit val="1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DDD8D6-0531-498C-8959-EA23FDCFA37E}" type="doc">
      <dgm:prSet loTypeId="urn:microsoft.com/office/officeart/2008/layout/LinedLis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647F557-2D16-4CD9-894E-B579B5F8EBD6}">
      <dgm:prSet custT="1"/>
      <dgm:spPr/>
      <dgm:t>
        <a:bodyPr/>
        <a:lstStyle/>
        <a:p>
          <a:pPr algn="ctr"/>
          <a:r>
            <a:rPr lang="hu-HU" sz="2000" dirty="0"/>
            <a:t>Alsó iskolaépület, hasznosítása </a:t>
          </a:r>
          <a:endParaRPr lang="en-US" sz="2000" dirty="0"/>
        </a:p>
      </dgm:t>
    </dgm:pt>
    <dgm:pt modelId="{2EE6BF10-0178-47C7-BFDB-83A1E4F26F2E}" type="parTrans" cxnId="{777FA830-D64B-43F9-B0D2-B7A99D22272F}">
      <dgm:prSet/>
      <dgm:spPr/>
      <dgm:t>
        <a:bodyPr/>
        <a:lstStyle/>
        <a:p>
          <a:pPr algn="ctr"/>
          <a:endParaRPr lang="en-US" sz="2800"/>
        </a:p>
      </dgm:t>
    </dgm:pt>
    <dgm:pt modelId="{E0E45316-5FB0-4F57-B66D-C41D5864699B}" type="sibTrans" cxnId="{777FA830-D64B-43F9-B0D2-B7A99D22272F}">
      <dgm:prSet/>
      <dgm:spPr/>
      <dgm:t>
        <a:bodyPr/>
        <a:lstStyle/>
        <a:p>
          <a:pPr algn="ctr"/>
          <a:endParaRPr lang="en-US" sz="2800"/>
        </a:p>
      </dgm:t>
    </dgm:pt>
    <dgm:pt modelId="{B5820ED7-E1DB-4BED-A75D-BB4CEF0B4AA3}">
      <dgm:prSet custT="1"/>
      <dgm:spPr/>
      <dgm:t>
        <a:bodyPr/>
        <a:lstStyle/>
        <a:p>
          <a:pPr algn="ctr"/>
          <a:r>
            <a:rPr lang="hu-HU" sz="2000"/>
            <a:t>közvilágítás tovább fejlesztése</a:t>
          </a:r>
          <a:endParaRPr lang="en-US" sz="2000"/>
        </a:p>
      </dgm:t>
    </dgm:pt>
    <dgm:pt modelId="{77C200A8-A433-4F6A-BAC4-8E64612E429D}" type="parTrans" cxnId="{3E4B0085-23A2-4E3D-B0C4-0021F24795BA}">
      <dgm:prSet/>
      <dgm:spPr/>
      <dgm:t>
        <a:bodyPr/>
        <a:lstStyle/>
        <a:p>
          <a:pPr algn="ctr"/>
          <a:endParaRPr lang="en-US" sz="2800"/>
        </a:p>
      </dgm:t>
    </dgm:pt>
    <dgm:pt modelId="{15B39E43-6DA6-413B-A44F-E5B97F619640}" type="sibTrans" cxnId="{3E4B0085-23A2-4E3D-B0C4-0021F24795BA}">
      <dgm:prSet/>
      <dgm:spPr/>
      <dgm:t>
        <a:bodyPr/>
        <a:lstStyle/>
        <a:p>
          <a:pPr algn="ctr"/>
          <a:endParaRPr lang="en-US" sz="2800"/>
        </a:p>
      </dgm:t>
    </dgm:pt>
    <dgm:pt modelId="{63C1BBC6-F7B7-4F5B-8A94-7C8740030F32}">
      <dgm:prSet custT="1"/>
      <dgm:spPr/>
      <dgm:t>
        <a:bodyPr/>
        <a:lstStyle/>
        <a:p>
          <a:pPr algn="ctr"/>
          <a:r>
            <a:rPr lang="hu-HU" sz="2000"/>
            <a:t>útszakaszok felújítása, cseréje </a:t>
          </a:r>
          <a:endParaRPr lang="en-US" sz="2000"/>
        </a:p>
      </dgm:t>
    </dgm:pt>
    <dgm:pt modelId="{E33B6829-95D0-4757-98C8-1F6B154A5E1B}" type="parTrans" cxnId="{FC8B6F47-0647-4EB6-B7B9-422F4A987872}">
      <dgm:prSet/>
      <dgm:spPr/>
      <dgm:t>
        <a:bodyPr/>
        <a:lstStyle/>
        <a:p>
          <a:pPr algn="ctr"/>
          <a:endParaRPr lang="en-US" sz="2800"/>
        </a:p>
      </dgm:t>
    </dgm:pt>
    <dgm:pt modelId="{BEABCDB3-F7EB-4B2C-8905-487BC908BAE3}" type="sibTrans" cxnId="{FC8B6F47-0647-4EB6-B7B9-422F4A987872}">
      <dgm:prSet/>
      <dgm:spPr/>
      <dgm:t>
        <a:bodyPr/>
        <a:lstStyle/>
        <a:p>
          <a:pPr algn="ctr"/>
          <a:endParaRPr lang="en-US" sz="2800"/>
        </a:p>
      </dgm:t>
    </dgm:pt>
    <dgm:pt modelId="{B307B5FA-74F4-46E3-8B82-2F41902BB4A9}">
      <dgm:prSet custT="1"/>
      <dgm:spPr/>
      <dgm:t>
        <a:bodyPr/>
        <a:lstStyle/>
        <a:p>
          <a:pPr algn="ctr"/>
          <a:r>
            <a:rPr lang="hu-HU" sz="1800" dirty="0"/>
            <a:t>rendezvénytér kialakítása a későbbiekben egy termelői piac kialakítása</a:t>
          </a:r>
          <a:endParaRPr lang="en-US" sz="1800" dirty="0"/>
        </a:p>
      </dgm:t>
    </dgm:pt>
    <dgm:pt modelId="{167324B2-8F55-4538-8C31-391055A659FB}" type="parTrans" cxnId="{566907B8-D19D-4D11-B659-8922195BA440}">
      <dgm:prSet/>
      <dgm:spPr/>
      <dgm:t>
        <a:bodyPr/>
        <a:lstStyle/>
        <a:p>
          <a:pPr algn="ctr"/>
          <a:endParaRPr lang="en-US" sz="2800"/>
        </a:p>
      </dgm:t>
    </dgm:pt>
    <dgm:pt modelId="{DD36FC64-BAFA-4799-80CD-572760F8B4A3}" type="sibTrans" cxnId="{566907B8-D19D-4D11-B659-8922195BA440}">
      <dgm:prSet/>
      <dgm:spPr/>
      <dgm:t>
        <a:bodyPr/>
        <a:lstStyle/>
        <a:p>
          <a:pPr algn="ctr"/>
          <a:endParaRPr lang="en-US" sz="2800"/>
        </a:p>
      </dgm:t>
    </dgm:pt>
    <dgm:pt modelId="{F3328E5B-4604-4274-BEE0-6D179C2050C2}">
      <dgm:prSet custT="1"/>
      <dgm:spPr/>
      <dgm:t>
        <a:bodyPr/>
        <a:lstStyle/>
        <a:p>
          <a:pPr algn="ctr"/>
          <a:r>
            <a:rPr lang="hu-HU" sz="2000"/>
            <a:t>gyalogátkelő helyek kialakítása 3 helyen</a:t>
          </a:r>
          <a:endParaRPr lang="en-US" sz="2000"/>
        </a:p>
      </dgm:t>
    </dgm:pt>
    <dgm:pt modelId="{00BD51AE-EA32-4683-A5AD-886E36772660}" type="parTrans" cxnId="{3BD90973-167D-40E4-AD40-FFE08EF02F55}">
      <dgm:prSet/>
      <dgm:spPr/>
      <dgm:t>
        <a:bodyPr/>
        <a:lstStyle/>
        <a:p>
          <a:pPr algn="ctr"/>
          <a:endParaRPr lang="en-US" sz="2800"/>
        </a:p>
      </dgm:t>
    </dgm:pt>
    <dgm:pt modelId="{04E986CB-901B-4E8B-BC17-0A8271166F84}" type="sibTrans" cxnId="{3BD90973-167D-40E4-AD40-FFE08EF02F55}">
      <dgm:prSet/>
      <dgm:spPr/>
      <dgm:t>
        <a:bodyPr/>
        <a:lstStyle/>
        <a:p>
          <a:pPr algn="ctr"/>
          <a:endParaRPr lang="en-US" sz="2800"/>
        </a:p>
      </dgm:t>
    </dgm:pt>
    <dgm:pt modelId="{F558B4A9-5BCB-4047-91FB-E0CFDFCC7F1A}">
      <dgm:prSet custT="1"/>
      <dgm:spPr/>
      <dgm:t>
        <a:bodyPr/>
        <a:lstStyle/>
        <a:p>
          <a:pPr algn="ctr"/>
          <a:r>
            <a:rPr lang="hu-HU" sz="2000" dirty="0"/>
            <a:t>kamera rendszer bővítése </a:t>
          </a:r>
          <a:endParaRPr lang="en-US" sz="2000" dirty="0"/>
        </a:p>
      </dgm:t>
    </dgm:pt>
    <dgm:pt modelId="{C56C07F2-7F08-459D-9721-48BFC9A4A0C1}" type="parTrans" cxnId="{E97F8526-0FB8-44C9-BC34-BFD0093EE1F6}">
      <dgm:prSet/>
      <dgm:spPr/>
      <dgm:t>
        <a:bodyPr/>
        <a:lstStyle/>
        <a:p>
          <a:pPr algn="ctr"/>
          <a:endParaRPr lang="en-US" sz="2800"/>
        </a:p>
      </dgm:t>
    </dgm:pt>
    <dgm:pt modelId="{F7D2DCDB-0DC2-4ACF-8635-23B378573B61}" type="sibTrans" cxnId="{E97F8526-0FB8-44C9-BC34-BFD0093EE1F6}">
      <dgm:prSet/>
      <dgm:spPr/>
      <dgm:t>
        <a:bodyPr/>
        <a:lstStyle/>
        <a:p>
          <a:pPr algn="ctr"/>
          <a:endParaRPr lang="en-US" sz="2800"/>
        </a:p>
      </dgm:t>
    </dgm:pt>
    <dgm:pt modelId="{BD7FD562-FFCC-4C24-A968-ACB4CE240BBE}">
      <dgm:prSet custT="1"/>
      <dgm:spPr/>
      <dgm:t>
        <a:bodyPr/>
        <a:lstStyle/>
        <a:p>
          <a:pPr algn="ctr"/>
          <a:r>
            <a:rPr lang="hu-HU" sz="2000" dirty="0">
              <a:solidFill>
                <a:srgbClr val="FF0000"/>
              </a:solidFill>
            </a:rPr>
            <a:t>kulturális programok falunap…stb. </a:t>
          </a:r>
          <a:endParaRPr lang="en-US" sz="2000" dirty="0">
            <a:solidFill>
              <a:srgbClr val="FF0000"/>
            </a:solidFill>
          </a:endParaRPr>
        </a:p>
      </dgm:t>
    </dgm:pt>
    <dgm:pt modelId="{1191CAAB-1BA5-44D9-827F-D81DBB227D9A}" type="parTrans" cxnId="{A77C1458-043D-4BDE-9656-313EED9A10FC}">
      <dgm:prSet/>
      <dgm:spPr/>
      <dgm:t>
        <a:bodyPr/>
        <a:lstStyle/>
        <a:p>
          <a:pPr algn="ctr"/>
          <a:endParaRPr lang="en-US" sz="2800"/>
        </a:p>
      </dgm:t>
    </dgm:pt>
    <dgm:pt modelId="{8D4B5E93-57B2-4001-90F1-2676420BB84D}" type="sibTrans" cxnId="{A77C1458-043D-4BDE-9656-313EED9A10FC}">
      <dgm:prSet/>
      <dgm:spPr/>
      <dgm:t>
        <a:bodyPr/>
        <a:lstStyle/>
        <a:p>
          <a:pPr algn="ctr"/>
          <a:endParaRPr lang="en-US" sz="2800"/>
        </a:p>
      </dgm:t>
    </dgm:pt>
    <dgm:pt modelId="{69FCF1A1-E36A-4C92-B309-331B7327D729}">
      <dgm:prSet custT="1"/>
      <dgm:spPr/>
      <dgm:t>
        <a:bodyPr/>
        <a:lstStyle/>
        <a:p>
          <a:pPr algn="ctr"/>
          <a:r>
            <a:rPr lang="hu-HU" sz="2000" dirty="0" err="1">
              <a:solidFill>
                <a:srgbClr val="FF0000"/>
              </a:solidFill>
            </a:rPr>
            <a:t>Minibölcsöde</a:t>
          </a:r>
          <a:r>
            <a:rPr lang="hu-HU" sz="2000" dirty="0">
              <a:solidFill>
                <a:srgbClr val="FF0000"/>
              </a:solidFill>
            </a:rPr>
            <a:t> bútorzat beszerzés</a:t>
          </a:r>
          <a:endParaRPr lang="en-US" sz="2000" dirty="0">
            <a:solidFill>
              <a:srgbClr val="FF0000"/>
            </a:solidFill>
          </a:endParaRPr>
        </a:p>
      </dgm:t>
    </dgm:pt>
    <dgm:pt modelId="{2774E8EA-B906-48E1-A500-51E56CF431A5}" type="parTrans" cxnId="{490F39B4-EBF4-4C23-BE02-4B327FF8E274}">
      <dgm:prSet/>
      <dgm:spPr/>
      <dgm:t>
        <a:bodyPr/>
        <a:lstStyle/>
        <a:p>
          <a:pPr algn="ctr"/>
          <a:endParaRPr lang="hu-HU" sz="2800"/>
        </a:p>
      </dgm:t>
    </dgm:pt>
    <dgm:pt modelId="{65AF8DBD-A10F-40F8-9711-35CD151CECB3}" type="sibTrans" cxnId="{490F39B4-EBF4-4C23-BE02-4B327FF8E274}">
      <dgm:prSet/>
      <dgm:spPr/>
      <dgm:t>
        <a:bodyPr/>
        <a:lstStyle/>
        <a:p>
          <a:pPr algn="ctr"/>
          <a:endParaRPr lang="hu-HU" sz="2800"/>
        </a:p>
      </dgm:t>
    </dgm:pt>
    <dgm:pt modelId="{8E3B47A1-11D3-4337-B45F-1C0FD928A652}" type="pres">
      <dgm:prSet presAssocID="{68DDD8D6-0531-498C-8959-EA23FDCFA37E}" presName="vert0" presStyleCnt="0">
        <dgm:presLayoutVars>
          <dgm:dir/>
          <dgm:animOne val="branch"/>
          <dgm:animLvl val="lvl"/>
        </dgm:presLayoutVars>
      </dgm:prSet>
      <dgm:spPr/>
    </dgm:pt>
    <dgm:pt modelId="{C5AD3707-8291-41EA-9C46-6049661D9540}" type="pres">
      <dgm:prSet presAssocID="{D647F557-2D16-4CD9-894E-B579B5F8EBD6}" presName="thickLine" presStyleLbl="alignNode1" presStyleIdx="0" presStyleCnt="8" custLinFactY="-72004" custLinFactNeighborX="11486" custLinFactNeighborY="-100000"/>
      <dgm:spPr/>
    </dgm:pt>
    <dgm:pt modelId="{AC581A87-4B24-4223-8003-B5A5BD747245}" type="pres">
      <dgm:prSet presAssocID="{D647F557-2D16-4CD9-894E-B579B5F8EBD6}" presName="horz1" presStyleCnt="0"/>
      <dgm:spPr/>
    </dgm:pt>
    <dgm:pt modelId="{676EA486-4C3F-4883-A1DB-8E3AF90CB229}" type="pres">
      <dgm:prSet presAssocID="{D647F557-2D16-4CD9-894E-B579B5F8EBD6}" presName="tx1" presStyleLbl="revTx" presStyleIdx="0" presStyleCnt="8"/>
      <dgm:spPr/>
    </dgm:pt>
    <dgm:pt modelId="{26214050-F9CA-420A-9695-3BEF0D6D02DA}" type="pres">
      <dgm:prSet presAssocID="{D647F557-2D16-4CD9-894E-B579B5F8EBD6}" presName="vert1" presStyleCnt="0"/>
      <dgm:spPr/>
    </dgm:pt>
    <dgm:pt modelId="{A683B13D-580B-411D-AD70-AE1F6034E533}" type="pres">
      <dgm:prSet presAssocID="{B5820ED7-E1DB-4BED-A75D-BB4CEF0B4AA3}" presName="thickLine" presStyleLbl="alignNode1" presStyleIdx="1" presStyleCnt="8"/>
      <dgm:spPr/>
    </dgm:pt>
    <dgm:pt modelId="{DE330AB8-7026-4084-AF44-923A9A5C2B82}" type="pres">
      <dgm:prSet presAssocID="{B5820ED7-E1DB-4BED-A75D-BB4CEF0B4AA3}" presName="horz1" presStyleCnt="0"/>
      <dgm:spPr/>
    </dgm:pt>
    <dgm:pt modelId="{1C966493-2165-4295-9567-BF7F07CEAA4E}" type="pres">
      <dgm:prSet presAssocID="{B5820ED7-E1DB-4BED-A75D-BB4CEF0B4AA3}" presName="tx1" presStyleLbl="revTx" presStyleIdx="1" presStyleCnt="8"/>
      <dgm:spPr/>
    </dgm:pt>
    <dgm:pt modelId="{B9992B58-B890-4643-8B19-4188522477A3}" type="pres">
      <dgm:prSet presAssocID="{B5820ED7-E1DB-4BED-A75D-BB4CEF0B4AA3}" presName="vert1" presStyleCnt="0"/>
      <dgm:spPr/>
    </dgm:pt>
    <dgm:pt modelId="{0848D0D2-B3E9-4170-AD90-4EAF7E336DE9}" type="pres">
      <dgm:prSet presAssocID="{63C1BBC6-F7B7-4F5B-8A94-7C8740030F32}" presName="thickLine" presStyleLbl="alignNode1" presStyleIdx="2" presStyleCnt="8"/>
      <dgm:spPr/>
    </dgm:pt>
    <dgm:pt modelId="{BFC9F5D2-9644-411D-BD69-F8FC9B7F55F7}" type="pres">
      <dgm:prSet presAssocID="{63C1BBC6-F7B7-4F5B-8A94-7C8740030F32}" presName="horz1" presStyleCnt="0"/>
      <dgm:spPr/>
    </dgm:pt>
    <dgm:pt modelId="{315F900B-836D-44E2-A5EC-5EABA953F93C}" type="pres">
      <dgm:prSet presAssocID="{63C1BBC6-F7B7-4F5B-8A94-7C8740030F32}" presName="tx1" presStyleLbl="revTx" presStyleIdx="2" presStyleCnt="8"/>
      <dgm:spPr/>
    </dgm:pt>
    <dgm:pt modelId="{0B99E4D6-016D-46E1-BDAA-CFFDE9D29AF0}" type="pres">
      <dgm:prSet presAssocID="{63C1BBC6-F7B7-4F5B-8A94-7C8740030F32}" presName="vert1" presStyleCnt="0"/>
      <dgm:spPr/>
    </dgm:pt>
    <dgm:pt modelId="{E1B01359-9DF3-43CA-A0C0-809ACED20B4A}" type="pres">
      <dgm:prSet presAssocID="{B307B5FA-74F4-46E3-8B82-2F41902BB4A9}" presName="thickLine" presStyleLbl="alignNode1" presStyleIdx="3" presStyleCnt="8"/>
      <dgm:spPr/>
    </dgm:pt>
    <dgm:pt modelId="{1B96F30F-4483-49A7-B460-11A555815A5D}" type="pres">
      <dgm:prSet presAssocID="{B307B5FA-74F4-46E3-8B82-2F41902BB4A9}" presName="horz1" presStyleCnt="0"/>
      <dgm:spPr/>
    </dgm:pt>
    <dgm:pt modelId="{E99F5868-9D2D-428C-B5E3-A5E326879359}" type="pres">
      <dgm:prSet presAssocID="{B307B5FA-74F4-46E3-8B82-2F41902BB4A9}" presName="tx1" presStyleLbl="revTx" presStyleIdx="3" presStyleCnt="8"/>
      <dgm:spPr/>
    </dgm:pt>
    <dgm:pt modelId="{346C4C06-55D5-494C-9ECD-0D8A28002625}" type="pres">
      <dgm:prSet presAssocID="{B307B5FA-74F4-46E3-8B82-2F41902BB4A9}" presName="vert1" presStyleCnt="0"/>
      <dgm:spPr/>
    </dgm:pt>
    <dgm:pt modelId="{5CFD24DC-4003-4F95-9A33-B1EE50C23249}" type="pres">
      <dgm:prSet presAssocID="{F3328E5B-4604-4274-BEE0-6D179C2050C2}" presName="thickLine" presStyleLbl="alignNode1" presStyleIdx="4" presStyleCnt="8"/>
      <dgm:spPr/>
    </dgm:pt>
    <dgm:pt modelId="{FFF8F448-54D1-412F-B19D-1D6C8300C2D8}" type="pres">
      <dgm:prSet presAssocID="{F3328E5B-4604-4274-BEE0-6D179C2050C2}" presName="horz1" presStyleCnt="0"/>
      <dgm:spPr/>
    </dgm:pt>
    <dgm:pt modelId="{2D23EE0D-26F4-459A-93B8-377B1FE2B4CD}" type="pres">
      <dgm:prSet presAssocID="{F3328E5B-4604-4274-BEE0-6D179C2050C2}" presName="tx1" presStyleLbl="revTx" presStyleIdx="4" presStyleCnt="8"/>
      <dgm:spPr/>
    </dgm:pt>
    <dgm:pt modelId="{D60DD65B-86AA-47F9-BA93-A9D235AB187D}" type="pres">
      <dgm:prSet presAssocID="{F3328E5B-4604-4274-BEE0-6D179C2050C2}" presName="vert1" presStyleCnt="0"/>
      <dgm:spPr/>
    </dgm:pt>
    <dgm:pt modelId="{56397A99-1D5B-4B4B-81A0-A679DBDFE9E5}" type="pres">
      <dgm:prSet presAssocID="{F558B4A9-5BCB-4047-91FB-E0CFDFCC7F1A}" presName="thickLine" presStyleLbl="alignNode1" presStyleIdx="5" presStyleCnt="8"/>
      <dgm:spPr/>
    </dgm:pt>
    <dgm:pt modelId="{D78BAEBC-A336-4BF0-8192-38712F963658}" type="pres">
      <dgm:prSet presAssocID="{F558B4A9-5BCB-4047-91FB-E0CFDFCC7F1A}" presName="horz1" presStyleCnt="0"/>
      <dgm:spPr/>
    </dgm:pt>
    <dgm:pt modelId="{0245D1C0-D37B-49A2-8059-423C59B77AF1}" type="pres">
      <dgm:prSet presAssocID="{F558B4A9-5BCB-4047-91FB-E0CFDFCC7F1A}" presName="tx1" presStyleLbl="revTx" presStyleIdx="5" presStyleCnt="8"/>
      <dgm:spPr/>
    </dgm:pt>
    <dgm:pt modelId="{33BD1CF0-C102-4C7B-89AB-05A8934A9D34}" type="pres">
      <dgm:prSet presAssocID="{F558B4A9-5BCB-4047-91FB-E0CFDFCC7F1A}" presName="vert1" presStyleCnt="0"/>
      <dgm:spPr/>
    </dgm:pt>
    <dgm:pt modelId="{E0D3BFFC-E874-4887-9293-9B9B8A9DA203}" type="pres">
      <dgm:prSet presAssocID="{69FCF1A1-E36A-4C92-B309-331B7327D729}" presName="thickLine" presStyleLbl="alignNode1" presStyleIdx="6" presStyleCnt="8"/>
      <dgm:spPr/>
    </dgm:pt>
    <dgm:pt modelId="{11527789-46A1-4179-88DB-1C456FB6728F}" type="pres">
      <dgm:prSet presAssocID="{69FCF1A1-E36A-4C92-B309-331B7327D729}" presName="horz1" presStyleCnt="0"/>
      <dgm:spPr/>
    </dgm:pt>
    <dgm:pt modelId="{D26ED75D-2BCD-4A59-B8AF-5CFA23B7D655}" type="pres">
      <dgm:prSet presAssocID="{69FCF1A1-E36A-4C92-B309-331B7327D729}" presName="tx1" presStyleLbl="revTx" presStyleIdx="6" presStyleCnt="8"/>
      <dgm:spPr/>
    </dgm:pt>
    <dgm:pt modelId="{F9C70B4C-ABCC-4F7E-9B73-0A780ABAD6DF}" type="pres">
      <dgm:prSet presAssocID="{69FCF1A1-E36A-4C92-B309-331B7327D729}" presName="vert1" presStyleCnt="0"/>
      <dgm:spPr/>
    </dgm:pt>
    <dgm:pt modelId="{B2E38FFA-255D-4E3F-AF23-CF8E65144D01}" type="pres">
      <dgm:prSet presAssocID="{BD7FD562-FFCC-4C24-A968-ACB4CE240BBE}" presName="thickLine" presStyleLbl="alignNode1" presStyleIdx="7" presStyleCnt="8"/>
      <dgm:spPr/>
    </dgm:pt>
    <dgm:pt modelId="{AFECF08D-1032-4F8C-99AA-D46B7AE16042}" type="pres">
      <dgm:prSet presAssocID="{BD7FD562-FFCC-4C24-A968-ACB4CE240BBE}" presName="horz1" presStyleCnt="0"/>
      <dgm:spPr/>
    </dgm:pt>
    <dgm:pt modelId="{9D58E404-0DF2-44AA-A752-7610FE8D70B9}" type="pres">
      <dgm:prSet presAssocID="{BD7FD562-FFCC-4C24-A968-ACB4CE240BBE}" presName="tx1" presStyleLbl="revTx" presStyleIdx="7" presStyleCnt="8"/>
      <dgm:spPr/>
    </dgm:pt>
    <dgm:pt modelId="{67FF5DC1-CE23-48EE-88D8-FD767B0CF83D}" type="pres">
      <dgm:prSet presAssocID="{BD7FD562-FFCC-4C24-A968-ACB4CE240BBE}" presName="vert1" presStyleCnt="0"/>
      <dgm:spPr/>
    </dgm:pt>
  </dgm:ptLst>
  <dgm:cxnLst>
    <dgm:cxn modelId="{EA519A19-0842-44EA-BB89-1D9F1EE8B825}" type="presOf" srcId="{68DDD8D6-0531-498C-8959-EA23FDCFA37E}" destId="{8E3B47A1-11D3-4337-B45F-1C0FD928A652}" srcOrd="0" destOrd="0" presId="urn:microsoft.com/office/officeart/2008/layout/LinedList"/>
    <dgm:cxn modelId="{E97F8526-0FB8-44C9-BC34-BFD0093EE1F6}" srcId="{68DDD8D6-0531-498C-8959-EA23FDCFA37E}" destId="{F558B4A9-5BCB-4047-91FB-E0CFDFCC7F1A}" srcOrd="5" destOrd="0" parTransId="{C56C07F2-7F08-459D-9721-48BFC9A4A0C1}" sibTransId="{F7D2DCDB-0DC2-4ACF-8635-23B378573B61}"/>
    <dgm:cxn modelId="{777FA830-D64B-43F9-B0D2-B7A99D22272F}" srcId="{68DDD8D6-0531-498C-8959-EA23FDCFA37E}" destId="{D647F557-2D16-4CD9-894E-B579B5F8EBD6}" srcOrd="0" destOrd="0" parTransId="{2EE6BF10-0178-47C7-BFDB-83A1E4F26F2E}" sibTransId="{E0E45316-5FB0-4F57-B66D-C41D5864699B}"/>
    <dgm:cxn modelId="{FC8B6F47-0647-4EB6-B7B9-422F4A987872}" srcId="{68DDD8D6-0531-498C-8959-EA23FDCFA37E}" destId="{63C1BBC6-F7B7-4F5B-8A94-7C8740030F32}" srcOrd="2" destOrd="0" parTransId="{E33B6829-95D0-4757-98C8-1F6B154A5E1B}" sibTransId="{BEABCDB3-F7EB-4B2C-8905-487BC908BAE3}"/>
    <dgm:cxn modelId="{99537749-127A-4D7D-8F91-6DE9D2BC0F22}" type="presOf" srcId="{F3328E5B-4604-4274-BEE0-6D179C2050C2}" destId="{2D23EE0D-26F4-459A-93B8-377B1FE2B4CD}" srcOrd="0" destOrd="0" presId="urn:microsoft.com/office/officeart/2008/layout/LinedList"/>
    <dgm:cxn modelId="{9F4EA149-DFC1-4C00-9E7E-B1A42909B7BA}" type="presOf" srcId="{D647F557-2D16-4CD9-894E-B579B5F8EBD6}" destId="{676EA486-4C3F-4883-A1DB-8E3AF90CB229}" srcOrd="0" destOrd="0" presId="urn:microsoft.com/office/officeart/2008/layout/LinedList"/>
    <dgm:cxn modelId="{3F3ED74D-0C30-4865-A19D-7AD81DA28FB2}" type="presOf" srcId="{F558B4A9-5BCB-4047-91FB-E0CFDFCC7F1A}" destId="{0245D1C0-D37B-49A2-8059-423C59B77AF1}" srcOrd="0" destOrd="0" presId="urn:microsoft.com/office/officeart/2008/layout/LinedList"/>
    <dgm:cxn modelId="{22461E51-017E-4A3D-8A74-6FC05B6A3925}" type="presOf" srcId="{63C1BBC6-F7B7-4F5B-8A94-7C8740030F32}" destId="{315F900B-836D-44E2-A5EC-5EABA953F93C}" srcOrd="0" destOrd="0" presId="urn:microsoft.com/office/officeart/2008/layout/LinedList"/>
    <dgm:cxn modelId="{3BD90973-167D-40E4-AD40-FFE08EF02F55}" srcId="{68DDD8D6-0531-498C-8959-EA23FDCFA37E}" destId="{F3328E5B-4604-4274-BEE0-6D179C2050C2}" srcOrd="4" destOrd="0" parTransId="{00BD51AE-EA32-4683-A5AD-886E36772660}" sibTransId="{04E986CB-901B-4E8B-BC17-0A8271166F84}"/>
    <dgm:cxn modelId="{A77C1458-043D-4BDE-9656-313EED9A10FC}" srcId="{68DDD8D6-0531-498C-8959-EA23FDCFA37E}" destId="{BD7FD562-FFCC-4C24-A968-ACB4CE240BBE}" srcOrd="7" destOrd="0" parTransId="{1191CAAB-1BA5-44D9-827F-D81DBB227D9A}" sibTransId="{8D4B5E93-57B2-4001-90F1-2676420BB84D}"/>
    <dgm:cxn modelId="{3E4B0085-23A2-4E3D-B0C4-0021F24795BA}" srcId="{68DDD8D6-0531-498C-8959-EA23FDCFA37E}" destId="{B5820ED7-E1DB-4BED-A75D-BB4CEF0B4AA3}" srcOrd="1" destOrd="0" parTransId="{77C200A8-A433-4F6A-BAC4-8E64612E429D}" sibTransId="{15B39E43-6DA6-413B-A44F-E5B97F619640}"/>
    <dgm:cxn modelId="{62AC3C93-AA11-4E4C-94B3-7CFF955741B9}" type="presOf" srcId="{BD7FD562-FFCC-4C24-A968-ACB4CE240BBE}" destId="{9D58E404-0DF2-44AA-A752-7610FE8D70B9}" srcOrd="0" destOrd="0" presId="urn:microsoft.com/office/officeart/2008/layout/LinedList"/>
    <dgm:cxn modelId="{320FFA9D-8D83-41DA-887D-388CB85A52C5}" type="presOf" srcId="{B307B5FA-74F4-46E3-8B82-2F41902BB4A9}" destId="{E99F5868-9D2D-428C-B5E3-A5E326879359}" srcOrd="0" destOrd="0" presId="urn:microsoft.com/office/officeart/2008/layout/LinedList"/>
    <dgm:cxn modelId="{490F39B4-EBF4-4C23-BE02-4B327FF8E274}" srcId="{68DDD8D6-0531-498C-8959-EA23FDCFA37E}" destId="{69FCF1A1-E36A-4C92-B309-331B7327D729}" srcOrd="6" destOrd="0" parTransId="{2774E8EA-B906-48E1-A500-51E56CF431A5}" sibTransId="{65AF8DBD-A10F-40F8-9711-35CD151CECB3}"/>
    <dgm:cxn modelId="{566907B8-D19D-4D11-B659-8922195BA440}" srcId="{68DDD8D6-0531-498C-8959-EA23FDCFA37E}" destId="{B307B5FA-74F4-46E3-8B82-2F41902BB4A9}" srcOrd="3" destOrd="0" parTransId="{167324B2-8F55-4538-8C31-391055A659FB}" sibTransId="{DD36FC64-BAFA-4799-80CD-572760F8B4A3}"/>
    <dgm:cxn modelId="{C100AABD-708B-4D22-823C-803775CF746E}" type="presOf" srcId="{69FCF1A1-E36A-4C92-B309-331B7327D729}" destId="{D26ED75D-2BCD-4A59-B8AF-5CFA23B7D655}" srcOrd="0" destOrd="0" presId="urn:microsoft.com/office/officeart/2008/layout/LinedList"/>
    <dgm:cxn modelId="{1FC955E0-4F24-4677-8E50-5FE48F149875}" type="presOf" srcId="{B5820ED7-E1DB-4BED-A75D-BB4CEF0B4AA3}" destId="{1C966493-2165-4295-9567-BF7F07CEAA4E}" srcOrd="0" destOrd="0" presId="urn:microsoft.com/office/officeart/2008/layout/LinedList"/>
    <dgm:cxn modelId="{30905C26-494B-4BF9-86DA-EAF06AF1C687}" type="presParOf" srcId="{8E3B47A1-11D3-4337-B45F-1C0FD928A652}" destId="{C5AD3707-8291-41EA-9C46-6049661D9540}" srcOrd="0" destOrd="0" presId="urn:microsoft.com/office/officeart/2008/layout/LinedList"/>
    <dgm:cxn modelId="{42089405-30F3-41D1-BCEC-983D45246B74}" type="presParOf" srcId="{8E3B47A1-11D3-4337-B45F-1C0FD928A652}" destId="{AC581A87-4B24-4223-8003-B5A5BD747245}" srcOrd="1" destOrd="0" presId="urn:microsoft.com/office/officeart/2008/layout/LinedList"/>
    <dgm:cxn modelId="{68692384-C40D-42D1-B350-73F245D11813}" type="presParOf" srcId="{AC581A87-4B24-4223-8003-B5A5BD747245}" destId="{676EA486-4C3F-4883-A1DB-8E3AF90CB229}" srcOrd="0" destOrd="0" presId="urn:microsoft.com/office/officeart/2008/layout/LinedList"/>
    <dgm:cxn modelId="{B2001433-4B55-4329-9D14-8FF03279EE93}" type="presParOf" srcId="{AC581A87-4B24-4223-8003-B5A5BD747245}" destId="{26214050-F9CA-420A-9695-3BEF0D6D02DA}" srcOrd="1" destOrd="0" presId="urn:microsoft.com/office/officeart/2008/layout/LinedList"/>
    <dgm:cxn modelId="{FDCF49B4-6ACA-4B46-ACC8-EA6D0E7E25D0}" type="presParOf" srcId="{8E3B47A1-11D3-4337-B45F-1C0FD928A652}" destId="{A683B13D-580B-411D-AD70-AE1F6034E533}" srcOrd="2" destOrd="0" presId="urn:microsoft.com/office/officeart/2008/layout/LinedList"/>
    <dgm:cxn modelId="{80D4A6BE-0E88-4E1D-9F5C-13888A3B65AC}" type="presParOf" srcId="{8E3B47A1-11D3-4337-B45F-1C0FD928A652}" destId="{DE330AB8-7026-4084-AF44-923A9A5C2B82}" srcOrd="3" destOrd="0" presId="urn:microsoft.com/office/officeart/2008/layout/LinedList"/>
    <dgm:cxn modelId="{EA4BFC33-34F9-493B-9C2F-E5DEABF560F5}" type="presParOf" srcId="{DE330AB8-7026-4084-AF44-923A9A5C2B82}" destId="{1C966493-2165-4295-9567-BF7F07CEAA4E}" srcOrd="0" destOrd="0" presId="urn:microsoft.com/office/officeart/2008/layout/LinedList"/>
    <dgm:cxn modelId="{76AC548F-1BCB-4267-8C80-3FB39088C07F}" type="presParOf" srcId="{DE330AB8-7026-4084-AF44-923A9A5C2B82}" destId="{B9992B58-B890-4643-8B19-4188522477A3}" srcOrd="1" destOrd="0" presId="urn:microsoft.com/office/officeart/2008/layout/LinedList"/>
    <dgm:cxn modelId="{7FC304BD-A3D5-4067-9AA0-587D53A3278B}" type="presParOf" srcId="{8E3B47A1-11D3-4337-B45F-1C0FD928A652}" destId="{0848D0D2-B3E9-4170-AD90-4EAF7E336DE9}" srcOrd="4" destOrd="0" presId="urn:microsoft.com/office/officeart/2008/layout/LinedList"/>
    <dgm:cxn modelId="{AE3AB20B-B762-41AE-B846-6F17C062A413}" type="presParOf" srcId="{8E3B47A1-11D3-4337-B45F-1C0FD928A652}" destId="{BFC9F5D2-9644-411D-BD69-F8FC9B7F55F7}" srcOrd="5" destOrd="0" presId="urn:microsoft.com/office/officeart/2008/layout/LinedList"/>
    <dgm:cxn modelId="{3452BB05-D52D-4928-8727-A7C2E483FEA4}" type="presParOf" srcId="{BFC9F5D2-9644-411D-BD69-F8FC9B7F55F7}" destId="{315F900B-836D-44E2-A5EC-5EABA953F93C}" srcOrd="0" destOrd="0" presId="urn:microsoft.com/office/officeart/2008/layout/LinedList"/>
    <dgm:cxn modelId="{70716673-35C0-469C-9F1D-D4EFE34CDAB9}" type="presParOf" srcId="{BFC9F5D2-9644-411D-BD69-F8FC9B7F55F7}" destId="{0B99E4D6-016D-46E1-BDAA-CFFDE9D29AF0}" srcOrd="1" destOrd="0" presId="urn:microsoft.com/office/officeart/2008/layout/LinedList"/>
    <dgm:cxn modelId="{ECE7761A-DD52-4FB9-ABB2-83F0C4033D63}" type="presParOf" srcId="{8E3B47A1-11D3-4337-B45F-1C0FD928A652}" destId="{E1B01359-9DF3-43CA-A0C0-809ACED20B4A}" srcOrd="6" destOrd="0" presId="urn:microsoft.com/office/officeart/2008/layout/LinedList"/>
    <dgm:cxn modelId="{B3D60F7A-9F72-4FF6-AFBC-587FD6C669D9}" type="presParOf" srcId="{8E3B47A1-11D3-4337-B45F-1C0FD928A652}" destId="{1B96F30F-4483-49A7-B460-11A555815A5D}" srcOrd="7" destOrd="0" presId="urn:microsoft.com/office/officeart/2008/layout/LinedList"/>
    <dgm:cxn modelId="{B2C312DC-38DA-4C96-BFD3-2A045560E1FA}" type="presParOf" srcId="{1B96F30F-4483-49A7-B460-11A555815A5D}" destId="{E99F5868-9D2D-428C-B5E3-A5E326879359}" srcOrd="0" destOrd="0" presId="urn:microsoft.com/office/officeart/2008/layout/LinedList"/>
    <dgm:cxn modelId="{DCCA642D-7D65-4399-B5C0-623CB4B04F71}" type="presParOf" srcId="{1B96F30F-4483-49A7-B460-11A555815A5D}" destId="{346C4C06-55D5-494C-9ECD-0D8A28002625}" srcOrd="1" destOrd="0" presId="urn:microsoft.com/office/officeart/2008/layout/LinedList"/>
    <dgm:cxn modelId="{AF27080C-9E6A-481E-A2E4-AFD23FD59E5E}" type="presParOf" srcId="{8E3B47A1-11D3-4337-B45F-1C0FD928A652}" destId="{5CFD24DC-4003-4F95-9A33-B1EE50C23249}" srcOrd="8" destOrd="0" presId="urn:microsoft.com/office/officeart/2008/layout/LinedList"/>
    <dgm:cxn modelId="{00B45995-4448-4C27-ACC7-4B5E3E1F08F2}" type="presParOf" srcId="{8E3B47A1-11D3-4337-B45F-1C0FD928A652}" destId="{FFF8F448-54D1-412F-B19D-1D6C8300C2D8}" srcOrd="9" destOrd="0" presId="urn:microsoft.com/office/officeart/2008/layout/LinedList"/>
    <dgm:cxn modelId="{C5C72843-5EA5-4909-A597-B611E5986F3F}" type="presParOf" srcId="{FFF8F448-54D1-412F-B19D-1D6C8300C2D8}" destId="{2D23EE0D-26F4-459A-93B8-377B1FE2B4CD}" srcOrd="0" destOrd="0" presId="urn:microsoft.com/office/officeart/2008/layout/LinedList"/>
    <dgm:cxn modelId="{973290C0-2066-4C24-A6E5-97E43C436DD5}" type="presParOf" srcId="{FFF8F448-54D1-412F-B19D-1D6C8300C2D8}" destId="{D60DD65B-86AA-47F9-BA93-A9D235AB187D}" srcOrd="1" destOrd="0" presId="urn:microsoft.com/office/officeart/2008/layout/LinedList"/>
    <dgm:cxn modelId="{2A2C9115-642C-4ED5-ADBB-3E17840097FB}" type="presParOf" srcId="{8E3B47A1-11D3-4337-B45F-1C0FD928A652}" destId="{56397A99-1D5B-4B4B-81A0-A679DBDFE9E5}" srcOrd="10" destOrd="0" presId="urn:microsoft.com/office/officeart/2008/layout/LinedList"/>
    <dgm:cxn modelId="{ED22CA81-3829-4199-BA34-F89360B11EB1}" type="presParOf" srcId="{8E3B47A1-11D3-4337-B45F-1C0FD928A652}" destId="{D78BAEBC-A336-4BF0-8192-38712F963658}" srcOrd="11" destOrd="0" presId="urn:microsoft.com/office/officeart/2008/layout/LinedList"/>
    <dgm:cxn modelId="{C383AC48-7ED1-4489-B323-D761E4D7CD30}" type="presParOf" srcId="{D78BAEBC-A336-4BF0-8192-38712F963658}" destId="{0245D1C0-D37B-49A2-8059-423C59B77AF1}" srcOrd="0" destOrd="0" presId="urn:microsoft.com/office/officeart/2008/layout/LinedList"/>
    <dgm:cxn modelId="{30A47007-665D-43B6-B4A1-A7858D13CFA9}" type="presParOf" srcId="{D78BAEBC-A336-4BF0-8192-38712F963658}" destId="{33BD1CF0-C102-4C7B-89AB-05A8934A9D34}" srcOrd="1" destOrd="0" presId="urn:microsoft.com/office/officeart/2008/layout/LinedList"/>
    <dgm:cxn modelId="{015898F0-4CC1-4205-BC6E-4F12CDAABE47}" type="presParOf" srcId="{8E3B47A1-11D3-4337-B45F-1C0FD928A652}" destId="{E0D3BFFC-E874-4887-9293-9B9B8A9DA203}" srcOrd="12" destOrd="0" presId="urn:microsoft.com/office/officeart/2008/layout/LinedList"/>
    <dgm:cxn modelId="{698B03ED-63B3-4280-90CF-376A3E8FE1AA}" type="presParOf" srcId="{8E3B47A1-11D3-4337-B45F-1C0FD928A652}" destId="{11527789-46A1-4179-88DB-1C456FB6728F}" srcOrd="13" destOrd="0" presId="urn:microsoft.com/office/officeart/2008/layout/LinedList"/>
    <dgm:cxn modelId="{9DFFB49C-BB60-405E-A566-8FEF4BC5B67F}" type="presParOf" srcId="{11527789-46A1-4179-88DB-1C456FB6728F}" destId="{D26ED75D-2BCD-4A59-B8AF-5CFA23B7D655}" srcOrd="0" destOrd="0" presId="urn:microsoft.com/office/officeart/2008/layout/LinedList"/>
    <dgm:cxn modelId="{93BC6A5E-DE2C-4B2D-A604-18ABC283928C}" type="presParOf" srcId="{11527789-46A1-4179-88DB-1C456FB6728F}" destId="{F9C70B4C-ABCC-4F7E-9B73-0A780ABAD6DF}" srcOrd="1" destOrd="0" presId="urn:microsoft.com/office/officeart/2008/layout/LinedList"/>
    <dgm:cxn modelId="{C9D0CDB9-B878-4740-9621-0A966D93E5EC}" type="presParOf" srcId="{8E3B47A1-11D3-4337-B45F-1C0FD928A652}" destId="{B2E38FFA-255D-4E3F-AF23-CF8E65144D01}" srcOrd="14" destOrd="0" presId="urn:microsoft.com/office/officeart/2008/layout/LinedList"/>
    <dgm:cxn modelId="{9973D3AA-AFFF-4ED3-8AE7-434DDB32C3B8}" type="presParOf" srcId="{8E3B47A1-11D3-4337-B45F-1C0FD928A652}" destId="{AFECF08D-1032-4F8C-99AA-D46B7AE16042}" srcOrd="15" destOrd="0" presId="urn:microsoft.com/office/officeart/2008/layout/LinedList"/>
    <dgm:cxn modelId="{758245AB-7A5F-4C4A-A5B2-A5B67A8E116B}" type="presParOf" srcId="{AFECF08D-1032-4F8C-99AA-D46B7AE16042}" destId="{9D58E404-0DF2-44AA-A752-7610FE8D70B9}" srcOrd="0" destOrd="0" presId="urn:microsoft.com/office/officeart/2008/layout/LinedList"/>
    <dgm:cxn modelId="{14A13B68-83E0-464C-9A6A-240758941A40}" type="presParOf" srcId="{AFECF08D-1032-4F8C-99AA-D46B7AE16042}" destId="{67FF5DC1-CE23-48EE-88D8-FD767B0CF83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AD3707-8291-41EA-9C46-6049661D9540}">
      <dsp:nvSpPr>
        <dsp:cNvPr id="0" name=""/>
        <dsp:cNvSpPr/>
      </dsp:nvSpPr>
      <dsp:spPr>
        <a:xfrm>
          <a:off x="0" y="0"/>
          <a:ext cx="4559425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76EA486-4C3F-4883-A1DB-8E3AF90CB229}">
      <dsp:nvSpPr>
        <dsp:cNvPr id="0" name=""/>
        <dsp:cNvSpPr/>
      </dsp:nvSpPr>
      <dsp:spPr>
        <a:xfrm>
          <a:off x="0" y="0"/>
          <a:ext cx="4559425" cy="577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Alsó iskolaépület, hasznosítása </a:t>
          </a:r>
          <a:endParaRPr lang="en-US" sz="2000" kern="1200" dirty="0"/>
        </a:p>
      </dsp:txBody>
      <dsp:txXfrm>
        <a:off x="0" y="0"/>
        <a:ext cx="4559425" cy="577992"/>
      </dsp:txXfrm>
    </dsp:sp>
    <dsp:sp modelId="{A683B13D-580B-411D-AD70-AE1F6034E533}">
      <dsp:nvSpPr>
        <dsp:cNvPr id="0" name=""/>
        <dsp:cNvSpPr/>
      </dsp:nvSpPr>
      <dsp:spPr>
        <a:xfrm>
          <a:off x="0" y="577992"/>
          <a:ext cx="4559425" cy="0"/>
        </a:xfrm>
        <a:prstGeom prst="line">
          <a:avLst/>
        </a:prstGeom>
        <a:gradFill rotWithShape="0">
          <a:gsLst>
            <a:gs pos="0">
              <a:schemeClr val="accent5">
                <a:hueOff val="-1050478"/>
                <a:satOff val="-1461"/>
                <a:lumOff val="-56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050478"/>
                <a:satOff val="-1461"/>
                <a:lumOff val="-56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050478"/>
                <a:satOff val="-1461"/>
                <a:lumOff val="-56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1050478"/>
              <a:satOff val="-1461"/>
              <a:lumOff val="-56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C966493-2165-4295-9567-BF7F07CEAA4E}">
      <dsp:nvSpPr>
        <dsp:cNvPr id="0" name=""/>
        <dsp:cNvSpPr/>
      </dsp:nvSpPr>
      <dsp:spPr>
        <a:xfrm>
          <a:off x="0" y="577992"/>
          <a:ext cx="4559425" cy="577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/>
            <a:t>közvilágítás tovább fejlesztése</a:t>
          </a:r>
          <a:endParaRPr lang="en-US" sz="2000" kern="1200"/>
        </a:p>
      </dsp:txBody>
      <dsp:txXfrm>
        <a:off x="0" y="577992"/>
        <a:ext cx="4559425" cy="577992"/>
      </dsp:txXfrm>
    </dsp:sp>
    <dsp:sp modelId="{0848D0D2-B3E9-4170-AD90-4EAF7E336DE9}">
      <dsp:nvSpPr>
        <dsp:cNvPr id="0" name=""/>
        <dsp:cNvSpPr/>
      </dsp:nvSpPr>
      <dsp:spPr>
        <a:xfrm>
          <a:off x="0" y="1155985"/>
          <a:ext cx="4559425" cy="0"/>
        </a:xfrm>
        <a:prstGeom prst="line">
          <a:avLst/>
        </a:prstGeom>
        <a:gradFill rotWithShape="0">
          <a:gsLst>
            <a:gs pos="0">
              <a:schemeClr val="accent5">
                <a:hueOff val="-2100956"/>
                <a:satOff val="-2922"/>
                <a:lumOff val="-112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100956"/>
                <a:satOff val="-2922"/>
                <a:lumOff val="-112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100956"/>
                <a:satOff val="-2922"/>
                <a:lumOff val="-112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2100956"/>
              <a:satOff val="-2922"/>
              <a:lumOff val="-1121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15F900B-836D-44E2-A5EC-5EABA953F93C}">
      <dsp:nvSpPr>
        <dsp:cNvPr id="0" name=""/>
        <dsp:cNvSpPr/>
      </dsp:nvSpPr>
      <dsp:spPr>
        <a:xfrm>
          <a:off x="0" y="1155985"/>
          <a:ext cx="4559425" cy="577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/>
            <a:t>útszakaszok felújítása, cseréje </a:t>
          </a:r>
          <a:endParaRPr lang="en-US" sz="2000" kern="1200"/>
        </a:p>
      </dsp:txBody>
      <dsp:txXfrm>
        <a:off x="0" y="1155985"/>
        <a:ext cx="4559425" cy="577992"/>
      </dsp:txXfrm>
    </dsp:sp>
    <dsp:sp modelId="{E1B01359-9DF3-43CA-A0C0-809ACED20B4A}">
      <dsp:nvSpPr>
        <dsp:cNvPr id="0" name=""/>
        <dsp:cNvSpPr/>
      </dsp:nvSpPr>
      <dsp:spPr>
        <a:xfrm>
          <a:off x="0" y="1733977"/>
          <a:ext cx="4559425" cy="0"/>
        </a:xfrm>
        <a:prstGeom prst="line">
          <a:avLst/>
        </a:prstGeom>
        <a:gradFill rotWithShape="0">
          <a:gsLst>
            <a:gs pos="0">
              <a:schemeClr val="accent5">
                <a:hueOff val="-3151433"/>
                <a:satOff val="-4383"/>
                <a:lumOff val="-16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151433"/>
                <a:satOff val="-4383"/>
                <a:lumOff val="-16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151433"/>
                <a:satOff val="-4383"/>
                <a:lumOff val="-16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3151433"/>
              <a:satOff val="-4383"/>
              <a:lumOff val="-1681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99F5868-9D2D-428C-B5E3-A5E326879359}">
      <dsp:nvSpPr>
        <dsp:cNvPr id="0" name=""/>
        <dsp:cNvSpPr/>
      </dsp:nvSpPr>
      <dsp:spPr>
        <a:xfrm>
          <a:off x="0" y="1733977"/>
          <a:ext cx="4559425" cy="577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/>
            <a:t>rendezvénytér kialakítása a későbbiekben egy termelői piac kialakítása</a:t>
          </a:r>
          <a:endParaRPr lang="en-US" sz="1800" kern="1200" dirty="0"/>
        </a:p>
      </dsp:txBody>
      <dsp:txXfrm>
        <a:off x="0" y="1733977"/>
        <a:ext cx="4559425" cy="577992"/>
      </dsp:txXfrm>
    </dsp:sp>
    <dsp:sp modelId="{5CFD24DC-4003-4F95-9A33-B1EE50C23249}">
      <dsp:nvSpPr>
        <dsp:cNvPr id="0" name=""/>
        <dsp:cNvSpPr/>
      </dsp:nvSpPr>
      <dsp:spPr>
        <a:xfrm>
          <a:off x="0" y="2311970"/>
          <a:ext cx="4559425" cy="0"/>
        </a:xfrm>
        <a:prstGeom prst="line">
          <a:avLst/>
        </a:prstGeom>
        <a:gradFill rotWithShape="0">
          <a:gsLst>
            <a:gs pos="0">
              <a:schemeClr val="accent5">
                <a:hueOff val="-4201911"/>
                <a:satOff val="-5845"/>
                <a:lumOff val="-22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201911"/>
                <a:satOff val="-5845"/>
                <a:lumOff val="-22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201911"/>
                <a:satOff val="-5845"/>
                <a:lumOff val="-22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4201911"/>
              <a:satOff val="-5845"/>
              <a:lumOff val="-2241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D23EE0D-26F4-459A-93B8-377B1FE2B4CD}">
      <dsp:nvSpPr>
        <dsp:cNvPr id="0" name=""/>
        <dsp:cNvSpPr/>
      </dsp:nvSpPr>
      <dsp:spPr>
        <a:xfrm>
          <a:off x="0" y="2311970"/>
          <a:ext cx="4559425" cy="577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/>
            <a:t>gyalogátkelő helyek kialakítása 3 helyen</a:t>
          </a:r>
          <a:endParaRPr lang="en-US" sz="2000" kern="1200"/>
        </a:p>
      </dsp:txBody>
      <dsp:txXfrm>
        <a:off x="0" y="2311970"/>
        <a:ext cx="4559425" cy="577992"/>
      </dsp:txXfrm>
    </dsp:sp>
    <dsp:sp modelId="{56397A99-1D5B-4B4B-81A0-A679DBDFE9E5}">
      <dsp:nvSpPr>
        <dsp:cNvPr id="0" name=""/>
        <dsp:cNvSpPr/>
      </dsp:nvSpPr>
      <dsp:spPr>
        <a:xfrm>
          <a:off x="0" y="2889963"/>
          <a:ext cx="4559425" cy="0"/>
        </a:xfrm>
        <a:prstGeom prst="line">
          <a:avLst/>
        </a:prstGeom>
        <a:gradFill rotWithShape="0">
          <a:gsLst>
            <a:gs pos="0">
              <a:schemeClr val="accent5">
                <a:hueOff val="-5252389"/>
                <a:satOff val="-7306"/>
                <a:lumOff val="-280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252389"/>
                <a:satOff val="-7306"/>
                <a:lumOff val="-280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252389"/>
                <a:satOff val="-7306"/>
                <a:lumOff val="-280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5252389"/>
              <a:satOff val="-7306"/>
              <a:lumOff val="-2801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245D1C0-D37B-49A2-8059-423C59B77AF1}">
      <dsp:nvSpPr>
        <dsp:cNvPr id="0" name=""/>
        <dsp:cNvSpPr/>
      </dsp:nvSpPr>
      <dsp:spPr>
        <a:xfrm>
          <a:off x="0" y="2889963"/>
          <a:ext cx="4559425" cy="577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kamera rendszer bővítése </a:t>
          </a:r>
          <a:endParaRPr lang="en-US" sz="2000" kern="1200" dirty="0"/>
        </a:p>
      </dsp:txBody>
      <dsp:txXfrm>
        <a:off x="0" y="2889963"/>
        <a:ext cx="4559425" cy="577992"/>
      </dsp:txXfrm>
    </dsp:sp>
    <dsp:sp modelId="{E0D3BFFC-E874-4887-9293-9B9B8A9DA203}">
      <dsp:nvSpPr>
        <dsp:cNvPr id="0" name=""/>
        <dsp:cNvSpPr/>
      </dsp:nvSpPr>
      <dsp:spPr>
        <a:xfrm>
          <a:off x="0" y="3467955"/>
          <a:ext cx="4559425" cy="0"/>
        </a:xfrm>
        <a:prstGeom prst="line">
          <a:avLst/>
        </a:prstGeom>
        <a:gradFill rotWithShape="0">
          <a:gsLst>
            <a:gs pos="0">
              <a:schemeClr val="accent5">
                <a:hueOff val="-6302867"/>
                <a:satOff val="-8767"/>
                <a:lumOff val="-336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302867"/>
                <a:satOff val="-8767"/>
                <a:lumOff val="-336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302867"/>
                <a:satOff val="-8767"/>
                <a:lumOff val="-336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302867"/>
              <a:satOff val="-8767"/>
              <a:lumOff val="-3362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26ED75D-2BCD-4A59-B8AF-5CFA23B7D655}">
      <dsp:nvSpPr>
        <dsp:cNvPr id="0" name=""/>
        <dsp:cNvSpPr/>
      </dsp:nvSpPr>
      <dsp:spPr>
        <a:xfrm>
          <a:off x="0" y="3467955"/>
          <a:ext cx="4559425" cy="577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 err="1">
              <a:solidFill>
                <a:srgbClr val="FF0000"/>
              </a:solidFill>
            </a:rPr>
            <a:t>Minibölcsöde</a:t>
          </a:r>
          <a:r>
            <a:rPr lang="hu-HU" sz="2000" kern="1200" dirty="0">
              <a:solidFill>
                <a:srgbClr val="FF0000"/>
              </a:solidFill>
            </a:rPr>
            <a:t> bútorzat beszerzés</a:t>
          </a:r>
          <a:endParaRPr lang="en-US" sz="2000" kern="1200" dirty="0">
            <a:solidFill>
              <a:srgbClr val="FF0000"/>
            </a:solidFill>
          </a:endParaRPr>
        </a:p>
      </dsp:txBody>
      <dsp:txXfrm>
        <a:off x="0" y="3467955"/>
        <a:ext cx="4559425" cy="577992"/>
      </dsp:txXfrm>
    </dsp:sp>
    <dsp:sp modelId="{B2E38FFA-255D-4E3F-AF23-CF8E65144D01}">
      <dsp:nvSpPr>
        <dsp:cNvPr id="0" name=""/>
        <dsp:cNvSpPr/>
      </dsp:nvSpPr>
      <dsp:spPr>
        <a:xfrm>
          <a:off x="0" y="4045948"/>
          <a:ext cx="4559425" cy="0"/>
        </a:xfrm>
        <a:prstGeom prst="line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D58E404-0DF2-44AA-A752-7610FE8D70B9}">
      <dsp:nvSpPr>
        <dsp:cNvPr id="0" name=""/>
        <dsp:cNvSpPr/>
      </dsp:nvSpPr>
      <dsp:spPr>
        <a:xfrm>
          <a:off x="0" y="4045948"/>
          <a:ext cx="4559425" cy="577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srgbClr val="FF0000"/>
              </a:solidFill>
            </a:rPr>
            <a:t>kulturális programok falunap…stb. </a:t>
          </a:r>
          <a:endParaRPr lang="en-US" sz="2000" kern="1200" dirty="0">
            <a:solidFill>
              <a:srgbClr val="FF0000"/>
            </a:solidFill>
          </a:endParaRPr>
        </a:p>
      </dsp:txBody>
      <dsp:txXfrm>
        <a:off x="0" y="4045948"/>
        <a:ext cx="4559425" cy="5779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0.49121</cdr:x>
      <cdr:y>0.39821</cdr:y>
    </cdr:from>
    <cdr:to>
      <cdr:x>0.5447</cdr:x>
      <cdr:y>0.60179</cdr:y>
    </cdr:to>
    <cdr:sp macro="" textlink="">
      <cdr:nvSpPr>
        <cdr:cNvPr id="2" name="Téglalap 1">
          <a:extLst xmlns:a="http://schemas.openxmlformats.org/drawingml/2006/main">
            <a:ext uri="{FF2B5EF4-FFF2-40B4-BE49-F238E27FC236}">
              <a16:creationId xmlns:a16="http://schemas.microsoft.com/office/drawing/2014/main" id="{BBE6B99A-4D53-ACC8-5C31-68F66FD8FD5D}"/>
            </a:ext>
          </a:extLst>
        </cdr:cNvPr>
        <cdr:cNvSpPr/>
      </cdr:nvSpPr>
      <cdr:spPr>
        <a:xfrm xmlns:a="http://schemas.openxmlformats.org/drawingml/2006/main">
          <a:off x="5160862" y="1806047"/>
          <a:ext cx="561994" cy="9233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fld id="{C53746B2-6AA0-4231-8D91-A33F5C14A755}" type="CELLRANGE">
            <a:rPr lang="en-US" sz="5400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pPr algn="ctr"/>
            <a:t>​</a:t>
          </a:fld>
          <a:endParaRPr lang="hu-HU" sz="54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0.16158</cdr:x>
      <cdr:y>0.60837</cdr:y>
    </cdr:from>
    <cdr:to>
      <cdr:x>0.22438</cdr:x>
      <cdr:y>0.69575</cdr:y>
    </cdr:to>
    <cdr:sp macro="" textlink="">
      <cdr:nvSpPr>
        <cdr:cNvPr id="3" name="Szövegdoboz 2">
          <a:extLst xmlns:a="http://schemas.openxmlformats.org/drawingml/2006/main">
            <a:ext uri="{FF2B5EF4-FFF2-40B4-BE49-F238E27FC236}">
              <a16:creationId xmlns:a16="http://schemas.microsoft.com/office/drawing/2014/main" id="{07063E63-8253-0CAD-4983-49CB85641379}"/>
            </a:ext>
          </a:extLst>
        </cdr:cNvPr>
        <cdr:cNvSpPr txBox="1"/>
      </cdr:nvSpPr>
      <cdr:spPr>
        <a:xfrm xmlns:a="http://schemas.openxmlformats.org/drawingml/2006/main">
          <a:off x="1697609" y="2759226"/>
          <a:ext cx="659877" cy="3962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u-HU" sz="1600" b="1" dirty="0"/>
            <a:t>33 M</a:t>
          </a:r>
        </a:p>
      </cdr:txBody>
    </cdr:sp>
  </cdr:relSizeAnchor>
  <cdr:relSizeAnchor xmlns:cdr="http://schemas.openxmlformats.org/drawingml/2006/chartDrawing">
    <cdr:from>
      <cdr:x>0.38409</cdr:x>
      <cdr:y>0.57096</cdr:y>
    </cdr:from>
    <cdr:to>
      <cdr:x>0.44241</cdr:x>
      <cdr:y>0.66449</cdr:y>
    </cdr:to>
    <cdr:sp macro="" textlink="">
      <cdr:nvSpPr>
        <cdr:cNvPr id="4" name="Szövegdoboz 3">
          <a:extLst xmlns:a="http://schemas.openxmlformats.org/drawingml/2006/main">
            <a:ext uri="{FF2B5EF4-FFF2-40B4-BE49-F238E27FC236}">
              <a16:creationId xmlns:a16="http://schemas.microsoft.com/office/drawing/2014/main" id="{869E447F-878A-F8EF-92C9-47B6E3602282}"/>
            </a:ext>
          </a:extLst>
        </cdr:cNvPr>
        <cdr:cNvSpPr txBox="1"/>
      </cdr:nvSpPr>
      <cdr:spPr>
        <a:xfrm xmlns:a="http://schemas.openxmlformats.org/drawingml/2006/main">
          <a:off x="4035457" y="2589543"/>
          <a:ext cx="612742" cy="4242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u-HU" sz="1600" b="1" dirty="0"/>
            <a:t>40 M</a:t>
          </a:r>
        </a:p>
      </cdr:txBody>
    </cdr:sp>
  </cdr:relSizeAnchor>
  <cdr:relSizeAnchor xmlns:cdr="http://schemas.openxmlformats.org/drawingml/2006/chartDrawing">
    <cdr:from>
      <cdr:x>0.61144</cdr:x>
      <cdr:y>0.53643</cdr:y>
    </cdr:from>
    <cdr:to>
      <cdr:x>0.66976</cdr:x>
      <cdr:y>0.62997</cdr:y>
    </cdr:to>
    <cdr:sp macro="" textlink="">
      <cdr:nvSpPr>
        <cdr:cNvPr id="5" name="Szövegdoboz 1">
          <a:extLst xmlns:a="http://schemas.openxmlformats.org/drawingml/2006/main">
            <a:ext uri="{FF2B5EF4-FFF2-40B4-BE49-F238E27FC236}">
              <a16:creationId xmlns:a16="http://schemas.microsoft.com/office/drawing/2014/main" id="{D3382FEC-1456-522B-4A30-97FBA8BDAD21}"/>
            </a:ext>
          </a:extLst>
        </cdr:cNvPr>
        <cdr:cNvSpPr txBox="1"/>
      </cdr:nvSpPr>
      <cdr:spPr>
        <a:xfrm xmlns:a="http://schemas.openxmlformats.org/drawingml/2006/main">
          <a:off x="6424104" y="2432953"/>
          <a:ext cx="612742" cy="4242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b="1" dirty="0"/>
            <a:t>45 M</a:t>
          </a:r>
        </a:p>
      </cdr:txBody>
    </cdr:sp>
  </cdr:relSizeAnchor>
  <cdr:relSizeAnchor xmlns:cdr="http://schemas.openxmlformats.org/drawingml/2006/chartDrawing">
    <cdr:from>
      <cdr:x>0.8379</cdr:x>
      <cdr:y>0.40647</cdr:y>
    </cdr:from>
    <cdr:to>
      <cdr:x>0.89622</cdr:x>
      <cdr:y>0.5</cdr:y>
    </cdr:to>
    <cdr:sp macro="" textlink="">
      <cdr:nvSpPr>
        <cdr:cNvPr id="6" name="Szövegdoboz 1">
          <a:extLst xmlns:a="http://schemas.openxmlformats.org/drawingml/2006/main">
            <a:ext uri="{FF2B5EF4-FFF2-40B4-BE49-F238E27FC236}">
              <a16:creationId xmlns:a16="http://schemas.microsoft.com/office/drawing/2014/main" id="{667176BB-F66E-C6F7-C22B-06803884F852}"/>
            </a:ext>
          </a:extLst>
        </cdr:cNvPr>
        <cdr:cNvSpPr txBox="1"/>
      </cdr:nvSpPr>
      <cdr:spPr>
        <a:xfrm xmlns:a="http://schemas.openxmlformats.org/drawingml/2006/main">
          <a:off x="8803325" y="1843506"/>
          <a:ext cx="612742" cy="4242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b="1" dirty="0"/>
            <a:t>80 M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73CE-654C-4A72-A17B-9A4ADD24A5AC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6121-3229-47D5-814E-B133A7CDF6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2221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73CE-654C-4A72-A17B-9A4ADD24A5AC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6121-3229-47D5-814E-B133A7CDF6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1437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73CE-654C-4A72-A17B-9A4ADD24A5AC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6121-3229-47D5-814E-B133A7CDF6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25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73CE-654C-4A72-A17B-9A4ADD24A5AC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6121-3229-47D5-814E-B133A7CDF6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627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73CE-654C-4A72-A17B-9A4ADD24A5AC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6121-3229-47D5-814E-B133A7CDF6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976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73CE-654C-4A72-A17B-9A4ADD24A5AC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6121-3229-47D5-814E-B133A7CDF6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298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73CE-654C-4A72-A17B-9A4ADD24A5AC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6121-3229-47D5-814E-B133A7CDF6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243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73CE-654C-4A72-A17B-9A4ADD24A5AC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6121-3229-47D5-814E-B133A7CDF6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150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73CE-654C-4A72-A17B-9A4ADD24A5AC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6121-3229-47D5-814E-B133A7CDF6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9237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73CE-654C-4A72-A17B-9A4ADD24A5AC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6121-3229-47D5-814E-B133A7CDF6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3853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73CE-654C-4A72-A17B-9A4ADD24A5AC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6121-3229-47D5-814E-B133A7CDF6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7676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7000">
              <a:schemeClr val="accent4">
                <a:lumMod val="40000"/>
                <a:lumOff val="60000"/>
              </a:schemeClr>
            </a:gs>
            <a:gs pos="0">
              <a:schemeClr val="accent4">
                <a:lumMod val="20000"/>
                <a:lumOff val="80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chemeClr val="accent4">
                <a:lumMod val="20000"/>
                <a:lumOff val="80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873CE-654C-4A72-A17B-9A4ADD24A5AC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76121-3229-47D5-814E-B133A7CDF617}" type="slidenum">
              <a:rPr lang="hu-HU" smtClean="0"/>
              <a:t>‹#›</a:t>
            </a:fld>
            <a:endParaRPr lang="hu-HU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0067A3AB-F315-EAE9-B959-839A50D1FA1E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72580"/>
            <a:ext cx="531813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hu-HU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2093788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25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14943" y="5656881"/>
            <a:ext cx="9144000" cy="613060"/>
          </a:xfrm>
        </p:spPr>
        <p:txBody>
          <a:bodyPr>
            <a:normAutofit/>
          </a:bodyPr>
          <a:lstStyle/>
          <a:p>
            <a:r>
              <a:rPr lang="hu-HU" sz="3200" dirty="0">
                <a:latin typeface="Calisto MT" panose="02040603050505030304" pitchFamily="18" charset="0"/>
              </a:rPr>
              <a:t>Bana Község Önkormányzata - Képviselő testülete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8529" y="1017796"/>
            <a:ext cx="9144000" cy="3050432"/>
          </a:xfrm>
        </p:spPr>
        <p:txBody>
          <a:bodyPr>
            <a:normAutofit/>
          </a:bodyPr>
          <a:lstStyle/>
          <a:p>
            <a:r>
              <a:rPr lang="hu-HU" sz="6000" dirty="0">
                <a:latin typeface="Baskerville Old Face" panose="02020602080505020303" pitchFamily="18" charset="0"/>
              </a:rPr>
              <a:t>Sok szeretettel köszöntjük vendégeinket !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4389498A-CB61-0714-06BC-9E359B28B327}"/>
              </a:ext>
            </a:extLst>
          </p:cNvPr>
          <p:cNvSpPr/>
          <p:nvPr/>
        </p:nvSpPr>
        <p:spPr>
          <a:xfrm>
            <a:off x="4739780" y="3197671"/>
            <a:ext cx="2206304" cy="1971413"/>
          </a:xfrm>
          <a:prstGeom prst="rect">
            <a:avLst/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667" b="96667" l="8966" r="88966">
                          <a14:foregroundMark x1="43448" y1="5333" x2="43448" y2="5333"/>
                          <a14:foregroundMark x1="51034" y1="4667" x2="51034" y2="4667"/>
                          <a14:foregroundMark x1="33103" y1="4000" x2="33103" y2="4000"/>
                          <a14:foregroundMark x1="60690" y1="4667" x2="60690" y2="4667"/>
                          <a14:foregroundMark x1="60690" y1="4667" x2="60690" y2="4667"/>
                          <a14:foregroundMark x1="50345" y1="2667" x2="50345" y2="2667"/>
                          <a14:foregroundMark x1="52414" y1="92000" x2="52414" y2="92000"/>
                          <a14:foregroundMark x1="52414" y1="96667" x2="52414" y2="96667"/>
                          <a14:foregroundMark x1="25517" y1="667" x2="25517" y2="667"/>
                          <a14:foregroundMark x1="16552" y1="2000" x2="16552" y2="2000"/>
                          <a14:foregroundMark x1="82759" y1="2667" x2="82759" y2="2667"/>
                          <a14:backgroundMark x1="8276" y1="50667" x2="8276" y2="50667"/>
                          <a14:backgroundMark x1="8966" y1="41333" x2="8966" y2="38000"/>
                          <a14:backgroundMark x1="7586" y1="26000" x2="6897" y2="48667"/>
                          <a14:backgroundMark x1="11724" y1="22667" x2="8276" y2="60667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5960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8E2CC403-21CD-41DF-BAC4-329D7FF03C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078828" y="1147158"/>
            <a:ext cx="6038470" cy="4713316"/>
          </a:xfrm>
        </p:spPr>
        <p:txBody>
          <a:bodyPr anchor="ctr">
            <a:normAutofit/>
          </a:bodyPr>
          <a:lstStyle/>
          <a:p>
            <a:pPr algn="l"/>
            <a:r>
              <a:rPr lang="hu-HU">
                <a:latin typeface="Baskerville Old Face" panose="02020602080505020303" pitchFamily="18" charset="0"/>
              </a:rPr>
              <a:t>Bana Község Önkormányzata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13AA5FE-3FFC-4725-9ADD-E428544EC6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FA70700-3F72-44D4-8175-FEB2B9B23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093C0F6-5741-4C9D-90FF-A25824BFC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21B2E1B-E962-432C-ADA1-2934CE3C54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7653717E-6F8C-43E0-9893-C03AE87D18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5BB14B4-EC3F-47C7-9AF3-B0E017B75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66160" y="391886"/>
            <a:ext cx="402901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7732439" y="1335908"/>
            <a:ext cx="3923896" cy="3636818"/>
          </a:xfrm>
        </p:spPr>
        <p:txBody>
          <a:bodyPr anchor="ctr">
            <a:normAutofit/>
          </a:bodyPr>
          <a:lstStyle/>
          <a:p>
            <a:r>
              <a:rPr lang="hu-HU" sz="3200" dirty="0">
                <a:latin typeface="Calisto MT" panose="02040603050505030304" pitchFamily="18" charset="0"/>
              </a:rPr>
              <a:t>A település lakói nevében szeretnénk megköszönni az elmúlt években mutatott támogató együttműködésüket !</a:t>
            </a:r>
          </a:p>
        </p:txBody>
      </p:sp>
    </p:spTree>
    <p:extLst>
      <p:ext uri="{BB962C8B-B14F-4D97-AF65-F5344CB8AC3E}">
        <p14:creationId xmlns:p14="http://schemas.microsoft.com/office/powerpoint/2010/main" val="247933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0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C0F720FB-F334-AB14-74CB-E884CDE23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519" y="632162"/>
            <a:ext cx="10509504" cy="1105198"/>
          </a:xfrm>
        </p:spPr>
        <p:txBody>
          <a:bodyPr anchor="ctr"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4000" b="1" i="0" u="none" strike="noStrike" cap="none" normalizeH="0" baseline="0" dirty="0">
                <a:ln>
                  <a:noFill/>
                </a:ln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               Adóbevételek alakulása:</a:t>
            </a:r>
            <a:endParaRPr kumimoji="0" lang="hu-HU" altLang="hu-HU" sz="40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altLang="hu-HU" sz="4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6" name="Diagram 4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7414256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74876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12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810" y="2302038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z="5400" b="1" kern="1200" dirty="0">
                <a:solidFill>
                  <a:schemeClr val="tx1"/>
                </a:solidFill>
                <a:latin typeface="Californian FB" panose="0207040306080B030204" pitchFamily="18" charset="0"/>
              </a:rPr>
              <a:t>Nyertes </a:t>
            </a:r>
            <a:r>
              <a:rPr lang="en-US" sz="5400" b="1" kern="1200" dirty="0" err="1">
                <a:solidFill>
                  <a:schemeClr val="tx1"/>
                </a:solidFill>
                <a:latin typeface="Californian FB" panose="0207040306080B030204" pitchFamily="18" charset="0"/>
              </a:rPr>
              <a:t>Pályázatok</a:t>
            </a:r>
            <a:r>
              <a:rPr lang="en-US" sz="5400" b="1" kern="1200" dirty="0">
                <a:solidFill>
                  <a:schemeClr val="tx1"/>
                </a:solidFill>
                <a:latin typeface="Californian FB" panose="0207040306080B030204" pitchFamily="18" charset="0"/>
              </a:rPr>
              <a:t>: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rtalom helye 5">
            <a:extLst>
              <a:ext uri="{FF2B5EF4-FFF2-40B4-BE49-F238E27FC236}">
                <a16:creationId xmlns:a16="http://schemas.microsoft.com/office/drawing/2014/main" id="{FB2B19D7-ADFD-79C8-0BF4-CE20BE5D80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371356"/>
              </p:ext>
            </p:extLst>
          </p:nvPr>
        </p:nvGraphicFramePr>
        <p:xfrm>
          <a:off x="5922492" y="765342"/>
          <a:ext cx="5536002" cy="5274486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3777148">
                  <a:extLst>
                    <a:ext uri="{9D8B030D-6E8A-4147-A177-3AD203B41FA5}">
                      <a16:colId xmlns:a16="http://schemas.microsoft.com/office/drawing/2014/main" val="4187483689"/>
                    </a:ext>
                  </a:extLst>
                </a:gridCol>
                <a:gridCol w="1758854">
                  <a:extLst>
                    <a:ext uri="{9D8B030D-6E8A-4147-A177-3AD203B41FA5}">
                      <a16:colId xmlns:a16="http://schemas.microsoft.com/office/drawing/2014/main" val="313421734"/>
                    </a:ext>
                  </a:extLst>
                </a:gridCol>
              </a:tblGrid>
              <a:tr h="380310">
                <a:tc>
                  <a:txBody>
                    <a:bodyPr/>
                    <a:lstStyle/>
                    <a:p>
                      <a:pPr algn="ctr"/>
                      <a:r>
                        <a:rPr lang="hu-HU" sz="1400" b="1" cap="all" spc="60" dirty="0">
                          <a:solidFill>
                            <a:srgbClr val="FF0000"/>
                          </a:solidFill>
                          <a:effectLst/>
                        </a:rPr>
                        <a:t>Pályázat megnevezése</a:t>
                      </a:r>
                      <a:endParaRPr lang="hu-HU" sz="1400" b="1" cap="all" spc="6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477" marR="115477" marT="86434" marB="86434" anchor="b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b="1" cap="all" spc="60" dirty="0">
                          <a:solidFill>
                            <a:srgbClr val="FF0000"/>
                          </a:solidFill>
                          <a:effectLst/>
                        </a:rPr>
                        <a:t>Elnyert összeg</a:t>
                      </a:r>
                      <a:endParaRPr lang="hu-HU" sz="1400" b="1" cap="all" spc="6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477" marR="115477" marT="86434" marB="86434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5367586"/>
                  </a:ext>
                </a:extLst>
              </a:tr>
              <a:tr h="582221">
                <a:tc>
                  <a:txBody>
                    <a:bodyPr/>
                    <a:lstStyle/>
                    <a:p>
                      <a:r>
                        <a:rPr lang="hu-HU" sz="1100" b="1" cap="none" spc="0">
                          <a:solidFill>
                            <a:schemeClr val="tx1"/>
                          </a:solidFill>
                          <a:effectLst/>
                        </a:rPr>
                        <a:t>TOP-2.1.3-16-KO1-2019-00016 Bana település csapadékvíz elvezetés fejlesztése </a:t>
                      </a:r>
                      <a:endParaRPr lang="hu-HU" sz="11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477" marR="115477" marT="115477" marB="86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500" cap="none" spc="0">
                          <a:solidFill>
                            <a:schemeClr val="tx1"/>
                          </a:solidFill>
                          <a:effectLst/>
                        </a:rPr>
                        <a:t>109 000 000 Ft</a:t>
                      </a:r>
                      <a:endParaRPr lang="hu-HU" sz="15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477" marR="115477" marT="115477" marB="86434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0204598"/>
                  </a:ext>
                </a:extLst>
              </a:tr>
              <a:tr h="582221">
                <a:tc>
                  <a:txBody>
                    <a:bodyPr/>
                    <a:lstStyle/>
                    <a:p>
                      <a:r>
                        <a:rPr lang="hu-HU" sz="1100" b="1" cap="none" spc="0">
                          <a:solidFill>
                            <a:schemeClr val="tx1"/>
                          </a:solidFill>
                          <a:effectLst/>
                        </a:rPr>
                        <a:t>TOP_PLUSZ-3.3.1-21-KO1-2022-00002 Mini bölcsőde építése Bana településen</a:t>
                      </a:r>
                      <a:endParaRPr lang="hu-HU" sz="11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477" marR="115477" marT="115477" marB="86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500" cap="none" spc="0">
                          <a:solidFill>
                            <a:schemeClr val="tx1"/>
                          </a:solidFill>
                          <a:effectLst/>
                        </a:rPr>
                        <a:t>119  990 176 Ft</a:t>
                      </a:r>
                      <a:endParaRPr lang="hu-HU" sz="15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477" marR="115477" marT="115477" marB="86434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565669"/>
                  </a:ext>
                </a:extLst>
              </a:tr>
              <a:tr h="582221">
                <a:tc>
                  <a:txBody>
                    <a:bodyPr/>
                    <a:lstStyle/>
                    <a:p>
                      <a:r>
                        <a:rPr lang="hu-HU" sz="1100" b="1" cap="none" spc="0">
                          <a:solidFill>
                            <a:schemeClr val="tx1"/>
                          </a:solidFill>
                          <a:effectLst/>
                        </a:rPr>
                        <a:t>TOP_Plusz-1.2.1.-21-KO1-2022-00040 Jókai Mór Művelődési Ház felújítása</a:t>
                      </a:r>
                      <a:endParaRPr lang="hu-HU" sz="11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477" marR="115477" marT="115477" marB="86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500" cap="none" spc="0">
                          <a:solidFill>
                            <a:schemeClr val="tx1"/>
                          </a:solidFill>
                          <a:effectLst/>
                        </a:rPr>
                        <a:t>102 000 000 Ft</a:t>
                      </a:r>
                      <a:endParaRPr lang="hu-HU" sz="15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477" marR="115477" marT="115477" marB="86434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0367958"/>
                  </a:ext>
                </a:extLst>
              </a:tr>
              <a:tr h="466975">
                <a:tc>
                  <a:txBody>
                    <a:bodyPr/>
                    <a:lstStyle/>
                    <a:p>
                      <a:pPr algn="just"/>
                      <a:r>
                        <a:rPr lang="hu-HU" sz="1100" b="1" cap="none" spc="0">
                          <a:solidFill>
                            <a:schemeClr val="tx1"/>
                          </a:solidFill>
                          <a:effectLst/>
                        </a:rPr>
                        <a:t>Ebr42 Szociális tűzifa 2023</a:t>
                      </a:r>
                      <a:endParaRPr lang="hu-HU" sz="11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477" marR="115477" marT="115477" marB="86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500" cap="none" spc="0">
                          <a:solidFill>
                            <a:schemeClr val="tx1"/>
                          </a:solidFill>
                          <a:effectLst/>
                        </a:rPr>
                        <a:t>1 093 470 Ft</a:t>
                      </a:r>
                      <a:endParaRPr lang="hu-HU" sz="15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477" marR="115477" marT="115477" marB="86434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232429"/>
                  </a:ext>
                </a:extLst>
              </a:tr>
              <a:tr h="582221">
                <a:tc>
                  <a:txBody>
                    <a:bodyPr/>
                    <a:lstStyle/>
                    <a:p>
                      <a:r>
                        <a:rPr lang="hu-HU" sz="1100" b="1" cap="none" spc="0">
                          <a:solidFill>
                            <a:schemeClr val="tx1"/>
                          </a:solidFill>
                          <a:effectLst/>
                        </a:rPr>
                        <a:t>Magyar Falu Program – Óvodai játszó udvar, közterületi játszóterek fejlesztése”</a:t>
                      </a:r>
                      <a:endParaRPr lang="hu-HU" sz="11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477" marR="115477" marT="115477" marB="86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500" cap="none" spc="0">
                          <a:solidFill>
                            <a:schemeClr val="tx1"/>
                          </a:solidFill>
                          <a:effectLst/>
                        </a:rPr>
                        <a:t>5 986 377 Ft</a:t>
                      </a:r>
                      <a:endParaRPr lang="hu-HU" sz="15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477" marR="115477" marT="115477" marB="86434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180363"/>
                  </a:ext>
                </a:extLst>
              </a:tr>
              <a:tr h="755089">
                <a:tc>
                  <a:txBody>
                    <a:bodyPr/>
                    <a:lstStyle/>
                    <a:p>
                      <a:pPr algn="just"/>
                      <a:r>
                        <a:rPr lang="hu-HU" sz="1100" b="1" cap="none" spc="0">
                          <a:solidFill>
                            <a:schemeClr val="tx1"/>
                          </a:solidFill>
                          <a:effectLst/>
                        </a:rPr>
                        <a:t>Magyar Falu Program „Kistelepülések járda építésének, felújításának anyagtámogatása – Petőfi u. </a:t>
                      </a:r>
                      <a:endParaRPr lang="hu-HU" sz="11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477" marR="115477" marT="115477" marB="86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500" cap="none" spc="0">
                          <a:solidFill>
                            <a:schemeClr val="tx1"/>
                          </a:solidFill>
                          <a:effectLst/>
                        </a:rPr>
                        <a:t>4 999 987 Ft</a:t>
                      </a:r>
                      <a:endParaRPr lang="hu-HU" sz="15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477" marR="115477" marT="115477" marB="86434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394293"/>
                  </a:ext>
                </a:extLst>
              </a:tr>
              <a:tr h="755089">
                <a:tc>
                  <a:txBody>
                    <a:bodyPr/>
                    <a:lstStyle/>
                    <a:p>
                      <a:pPr algn="just"/>
                      <a:r>
                        <a:rPr lang="hu-HU" sz="1100" b="1" cap="none" spc="0">
                          <a:solidFill>
                            <a:schemeClr val="tx1"/>
                          </a:solidFill>
                          <a:effectLst/>
                        </a:rPr>
                        <a:t>Magyar Falu Program „Kistelepülések járda építésének, felújításának anyagtámogatása – Bercsényi u. </a:t>
                      </a:r>
                      <a:endParaRPr lang="hu-HU" sz="11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477" marR="115477" marT="115477" marB="86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500" cap="none" spc="0">
                          <a:solidFill>
                            <a:schemeClr val="tx1"/>
                          </a:solidFill>
                          <a:effectLst/>
                        </a:rPr>
                        <a:t>4 999 987 Ft</a:t>
                      </a:r>
                      <a:endParaRPr lang="hu-HU" sz="15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477" marR="115477" marT="115477" marB="86434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8690882"/>
                  </a:ext>
                </a:extLst>
              </a:tr>
              <a:tr h="582221">
                <a:tc>
                  <a:txBody>
                    <a:bodyPr/>
                    <a:lstStyle/>
                    <a:p>
                      <a:pPr algn="just"/>
                      <a:r>
                        <a:rPr lang="hu-HU" sz="1100" b="1" cap="none" spc="0">
                          <a:solidFill>
                            <a:schemeClr val="tx1"/>
                          </a:solidFill>
                          <a:effectLst/>
                        </a:rPr>
                        <a:t>Magyar Falu Program – Útfelújítás, József A. u. és Petőfi S. u.</a:t>
                      </a:r>
                      <a:endParaRPr lang="hu-HU" sz="11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477" marR="115477" marT="115477" marB="86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500" cap="none" spc="0" dirty="0">
                          <a:solidFill>
                            <a:schemeClr val="tx1"/>
                          </a:solidFill>
                          <a:effectLst/>
                        </a:rPr>
                        <a:t>39 572 168 Ft</a:t>
                      </a:r>
                      <a:endParaRPr lang="hu-HU" sz="15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477" marR="115477" marT="115477" marB="86434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338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12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12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56582" y="2300999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z="5400" kern="1200" dirty="0">
                <a:solidFill>
                  <a:schemeClr val="tx1"/>
                </a:solidFill>
                <a:latin typeface="Calisto MT" panose="02040603050505030304" pitchFamily="18" charset="0"/>
              </a:rPr>
              <a:t>Nyertes </a:t>
            </a:r>
            <a:r>
              <a:rPr lang="en-US" sz="5400" kern="1200" dirty="0" err="1">
                <a:solidFill>
                  <a:schemeClr val="tx1"/>
                </a:solidFill>
                <a:latin typeface="Calisto MT" panose="02040603050505030304" pitchFamily="18" charset="0"/>
              </a:rPr>
              <a:t>Pályázatok</a:t>
            </a:r>
            <a:r>
              <a:rPr lang="en-US" sz="5400" kern="1200" dirty="0">
                <a:solidFill>
                  <a:schemeClr val="tx1"/>
                </a:solidFill>
                <a:latin typeface="Calisto MT" panose="02040603050505030304" pitchFamily="18" charset="0"/>
              </a:rPr>
              <a:t>: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rtalom helye 8">
            <a:extLst>
              <a:ext uri="{FF2B5EF4-FFF2-40B4-BE49-F238E27FC236}">
                <a16:creationId xmlns:a16="http://schemas.microsoft.com/office/drawing/2014/main" id="{AECF69AB-56C9-DF3D-D44B-5CB0CCD691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162563"/>
              </p:ext>
            </p:extLst>
          </p:nvPr>
        </p:nvGraphicFramePr>
        <p:xfrm>
          <a:off x="5922492" y="821009"/>
          <a:ext cx="5536002" cy="5157234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3649967">
                  <a:extLst>
                    <a:ext uri="{9D8B030D-6E8A-4147-A177-3AD203B41FA5}">
                      <a16:colId xmlns:a16="http://schemas.microsoft.com/office/drawing/2014/main" val="3695399294"/>
                    </a:ext>
                  </a:extLst>
                </a:gridCol>
                <a:gridCol w="1886035">
                  <a:extLst>
                    <a:ext uri="{9D8B030D-6E8A-4147-A177-3AD203B41FA5}">
                      <a16:colId xmlns:a16="http://schemas.microsoft.com/office/drawing/2014/main" val="4058978435"/>
                    </a:ext>
                  </a:extLst>
                </a:gridCol>
              </a:tblGrid>
              <a:tr h="1174466">
                <a:tc>
                  <a:txBody>
                    <a:bodyPr/>
                    <a:lstStyle/>
                    <a:p>
                      <a:r>
                        <a:rPr lang="hu-HU" sz="1500" b="1" cap="all" spc="60">
                          <a:solidFill>
                            <a:schemeClr val="tx1"/>
                          </a:solidFill>
                          <a:effectLst/>
                        </a:rPr>
                        <a:t>Magyar Falu Program Önkormányzati temetők infrastrukturális fejlesztése - MFP-ÖTIF/2021</a:t>
                      </a:r>
                      <a:endParaRPr lang="hu-HU" sz="1500" b="1" cap="all" spc="6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971" marR="106971" marT="113602" marB="11360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0" cap="all" spc="60" dirty="0">
                          <a:solidFill>
                            <a:schemeClr val="tx1"/>
                          </a:solidFill>
                          <a:effectLst/>
                        </a:rPr>
                        <a:t>6 999 999 Ft</a:t>
                      </a:r>
                      <a:endParaRPr lang="hu-HU" sz="2000" b="0" cap="all" spc="6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971" marR="106971" marT="113602" marB="11360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4818880"/>
                  </a:ext>
                </a:extLst>
              </a:tr>
              <a:tr h="832609">
                <a:tc>
                  <a:txBody>
                    <a:bodyPr/>
                    <a:lstStyle/>
                    <a:p>
                      <a:pPr algn="just"/>
                      <a:r>
                        <a:rPr lang="hu-HU" sz="1500" b="1" cap="none" spc="0">
                          <a:solidFill>
                            <a:schemeClr val="tx1"/>
                          </a:solidFill>
                          <a:effectLst/>
                        </a:rPr>
                        <a:t>Magyar Falu Program – Közterület karbantartását szolgáló eszközbeszerzés</a:t>
                      </a:r>
                      <a:endParaRPr lang="hu-HU" sz="15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971" marR="106971" marT="0" marB="113602" anchor="ctr">
                    <a:lnL w="12700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cap="none" spc="0">
                          <a:solidFill>
                            <a:schemeClr val="tx1"/>
                          </a:solidFill>
                          <a:effectLst/>
                        </a:rPr>
                        <a:t>14 996 219 Ft</a:t>
                      </a:r>
                      <a:endParaRPr lang="hu-HU" sz="20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971" marR="106971" marT="0" marB="11360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578232"/>
                  </a:ext>
                </a:extLst>
              </a:tr>
              <a:tr h="604353">
                <a:tc>
                  <a:txBody>
                    <a:bodyPr/>
                    <a:lstStyle/>
                    <a:p>
                      <a:pPr algn="just"/>
                      <a:r>
                        <a:rPr lang="hu-HU" sz="1500" b="1" cap="none" spc="0">
                          <a:solidFill>
                            <a:schemeClr val="tx1"/>
                          </a:solidFill>
                          <a:effectLst/>
                        </a:rPr>
                        <a:t>Magyar Falu Program – Orvosi eszköz</a:t>
                      </a:r>
                      <a:endParaRPr lang="hu-HU" sz="15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971" marR="106971" marT="0" marB="11360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cap="none" spc="0">
                          <a:solidFill>
                            <a:schemeClr val="tx1"/>
                          </a:solidFill>
                          <a:effectLst/>
                        </a:rPr>
                        <a:t>1 793 625 Ft</a:t>
                      </a:r>
                      <a:endParaRPr lang="hu-HU" sz="20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971" marR="106971" marT="0" marB="11360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989122"/>
                  </a:ext>
                </a:extLst>
              </a:tr>
              <a:tr h="747013">
                <a:tc>
                  <a:txBody>
                    <a:bodyPr/>
                    <a:lstStyle/>
                    <a:p>
                      <a:r>
                        <a:rPr lang="hu-HU" sz="1500" b="1" cap="none" spc="0">
                          <a:solidFill>
                            <a:schemeClr val="tx1"/>
                          </a:solidFill>
                          <a:effectLst/>
                        </a:rPr>
                        <a:t>LEADER Közösségi célú fejlesztések VP6-19.2.1.-8-7-21</a:t>
                      </a:r>
                      <a:endParaRPr lang="hu-HU" sz="15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971" marR="106971" marT="0" marB="113602" anchor="ctr">
                    <a:lnL w="12700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cap="none" spc="0">
                          <a:solidFill>
                            <a:schemeClr val="tx1"/>
                          </a:solidFill>
                          <a:effectLst/>
                        </a:rPr>
                        <a:t>     6 872 010 Ft </a:t>
                      </a:r>
                      <a:endParaRPr lang="hu-HU" sz="20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971" marR="106971" marT="0" marB="11360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2297772"/>
                  </a:ext>
                </a:extLst>
              </a:tr>
              <a:tr h="447427">
                <a:tc>
                  <a:txBody>
                    <a:bodyPr/>
                    <a:lstStyle/>
                    <a:p>
                      <a:pPr algn="just"/>
                      <a:r>
                        <a:rPr lang="hu-HU" sz="1500" b="1" cap="none" spc="0">
                          <a:solidFill>
                            <a:schemeClr val="tx1"/>
                          </a:solidFill>
                          <a:effectLst/>
                        </a:rPr>
                        <a:t>Ebr42 Szociális tűzifa 2024</a:t>
                      </a:r>
                      <a:endParaRPr lang="hu-HU" sz="15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971" marR="106971" marT="0" marB="11360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cap="none" spc="0">
                          <a:solidFill>
                            <a:schemeClr val="tx1"/>
                          </a:solidFill>
                          <a:effectLst/>
                        </a:rPr>
                        <a:t>1 066 800 Ft</a:t>
                      </a:r>
                      <a:endParaRPr lang="hu-HU" sz="20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971" marR="106971" marT="0" marB="11360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615910"/>
                  </a:ext>
                </a:extLst>
              </a:tr>
              <a:tr h="747013">
                <a:tc>
                  <a:txBody>
                    <a:bodyPr/>
                    <a:lstStyle/>
                    <a:p>
                      <a:pPr algn="just"/>
                      <a:r>
                        <a:rPr lang="hu-HU" sz="1500" b="1" cap="none" spc="0">
                          <a:solidFill>
                            <a:schemeClr val="tx1"/>
                          </a:solidFill>
                          <a:effectLst/>
                        </a:rPr>
                        <a:t>Magyar Falu Program - Óvoda felújítása</a:t>
                      </a:r>
                      <a:endParaRPr lang="hu-HU" sz="15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971" marR="106971" marT="0" marB="113602" anchor="ctr">
                    <a:lnL w="12700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cap="none" spc="0" dirty="0">
                          <a:solidFill>
                            <a:schemeClr val="tx1"/>
                          </a:solidFill>
                          <a:effectLst/>
                        </a:rPr>
                        <a:t>    19 999 689 Ft </a:t>
                      </a:r>
                      <a:endParaRPr lang="hu-HU" sz="20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971" marR="106971" marT="0" marB="11360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50375"/>
                  </a:ext>
                </a:extLst>
              </a:tr>
              <a:tr h="604353">
                <a:tc>
                  <a:txBody>
                    <a:bodyPr/>
                    <a:lstStyle/>
                    <a:p>
                      <a:pPr algn="just"/>
                      <a:r>
                        <a:rPr lang="hu-HU" sz="1500" b="1" cap="none" spc="0">
                          <a:solidFill>
                            <a:schemeClr val="tx1"/>
                          </a:solidFill>
                          <a:effectLst/>
                        </a:rPr>
                        <a:t>BGA - Szimői nyugdíjasok vendégül látása</a:t>
                      </a:r>
                      <a:endParaRPr lang="hu-HU" sz="15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971" marR="106971" marT="0" marB="11360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cap="none" spc="0" dirty="0">
                          <a:solidFill>
                            <a:schemeClr val="tx1"/>
                          </a:solidFill>
                          <a:effectLst/>
                        </a:rPr>
                        <a:t>755 000 Ft</a:t>
                      </a:r>
                      <a:endParaRPr lang="hu-HU" sz="20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971" marR="106971" marT="0" marB="11360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410538"/>
                  </a:ext>
                </a:extLst>
              </a:tr>
            </a:tbl>
          </a:graphicData>
        </a:graphic>
      </p:graphicFrame>
      <p:sp>
        <p:nvSpPr>
          <p:cNvPr id="3" name="Cím 1">
            <a:extLst>
              <a:ext uri="{FF2B5EF4-FFF2-40B4-BE49-F238E27FC236}">
                <a16:creationId xmlns:a16="http://schemas.microsoft.com/office/drawing/2014/main" id="{030FCA93-71DC-D84C-1154-6B925C72E838}"/>
              </a:ext>
            </a:extLst>
          </p:cNvPr>
          <p:cNvSpPr txBox="1">
            <a:spLocks/>
          </p:cNvSpPr>
          <p:nvPr/>
        </p:nvSpPr>
        <p:spPr>
          <a:xfrm>
            <a:off x="740564" y="5575343"/>
            <a:ext cx="4760535" cy="85489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err="1">
                <a:solidFill>
                  <a:srgbClr val="FF0000"/>
                </a:solidFill>
                <a:latin typeface="Calisto MT" panose="02040603050505030304" pitchFamily="18" charset="0"/>
              </a:rPr>
              <a:t>Össz</a:t>
            </a:r>
            <a:r>
              <a:rPr lang="hu-HU" dirty="0">
                <a:solidFill>
                  <a:srgbClr val="FF0000"/>
                </a:solidFill>
                <a:latin typeface="Calisto MT" panose="02040603050505030304" pitchFamily="18" charset="0"/>
              </a:rPr>
              <a:t>: 342 025 508 M</a:t>
            </a:r>
            <a:endParaRPr lang="en-US" dirty="0">
              <a:solidFill>
                <a:srgbClr val="FF00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225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12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30296" y="1209789"/>
            <a:ext cx="3099168" cy="1128068"/>
          </a:xfrm>
        </p:spPr>
        <p:txBody>
          <a:bodyPr anchor="ctr">
            <a:normAutofit/>
          </a:bodyPr>
          <a:lstStyle/>
          <a:p>
            <a:r>
              <a:rPr lang="hu-HU" sz="4800" b="1" dirty="0">
                <a:latin typeface="Californian FB" panose="0207040306080B030204" pitchFamily="18" charset="0"/>
              </a:rPr>
              <a:t>Terveink: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rtalom helye 6">
            <a:extLst>
              <a:ext uri="{FF2B5EF4-FFF2-40B4-BE49-F238E27FC236}">
                <a16:creationId xmlns:a16="http://schemas.microsoft.com/office/drawing/2014/main" id="{035DE3EB-32AA-F6ED-B809-879045478E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248025"/>
              </p:ext>
            </p:extLst>
          </p:nvPr>
        </p:nvGraphicFramePr>
        <p:xfrm>
          <a:off x="6495354" y="1083484"/>
          <a:ext cx="4559425" cy="4623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églalap 2">
            <a:extLst>
              <a:ext uri="{FF2B5EF4-FFF2-40B4-BE49-F238E27FC236}">
                <a16:creationId xmlns:a16="http://schemas.microsoft.com/office/drawing/2014/main" id="{4B2035C8-8C08-7676-43BC-DC8FB614AAB0}"/>
              </a:ext>
            </a:extLst>
          </p:cNvPr>
          <p:cNvSpPr/>
          <p:nvPr/>
        </p:nvSpPr>
        <p:spPr>
          <a:xfrm>
            <a:off x="1433088" y="2557712"/>
            <a:ext cx="2761673" cy="2733370"/>
          </a:xfrm>
          <a:prstGeom prst="rect">
            <a:avLst/>
          </a:prstGeom>
          <a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667" b="96667" l="8966" r="88966">
                          <a14:foregroundMark x1="43448" y1="5333" x2="43448" y2="5333"/>
                          <a14:foregroundMark x1="51034" y1="4667" x2="51034" y2="4667"/>
                          <a14:foregroundMark x1="33103" y1="4000" x2="33103" y2="4000"/>
                          <a14:foregroundMark x1="60690" y1="4667" x2="60690" y2="4667"/>
                          <a14:foregroundMark x1="60690" y1="4667" x2="60690" y2="4667"/>
                          <a14:foregroundMark x1="50345" y1="2667" x2="50345" y2="2667"/>
                          <a14:foregroundMark x1="52414" y1="92000" x2="52414" y2="92000"/>
                          <a14:foregroundMark x1="52414" y1="96667" x2="52414" y2="96667"/>
                          <a14:foregroundMark x1="25517" y1="667" x2="25517" y2="667"/>
                          <a14:foregroundMark x1="16552" y1="2000" x2="16552" y2="2000"/>
                          <a14:foregroundMark x1="82759" y1="2667" x2="82759" y2="2667"/>
                          <a14:backgroundMark x1="8276" y1="50667" x2="8276" y2="50667"/>
                          <a14:backgroundMark x1="8966" y1="41333" x2="8966" y2="38000"/>
                          <a14:backgroundMark x1="7586" y1="26000" x2="6897" y2="48667"/>
                          <a14:backgroundMark x1="11724" y1="22667" x2="8276" y2="60667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0338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14D78D34-4A36-D991-19E8-D5CEEF4B3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942" y="1135951"/>
            <a:ext cx="10515600" cy="4351338"/>
          </a:xfrm>
          <a:noFill/>
        </p:spPr>
        <p:txBody>
          <a:bodyPr>
            <a:normAutofit/>
          </a:bodyPr>
          <a:lstStyle/>
          <a:p>
            <a:pPr algn="ctr"/>
            <a:endParaRPr lang="hu-HU" sz="5400" dirty="0">
              <a:effectLst/>
              <a:latin typeface="Calisto MT" panose="02040603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5400" dirty="0">
                <a:latin typeface="Calisto MT" panose="02040603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 terveink megvalósításához, a település folyamatos fejlődése érdekében </a:t>
            </a:r>
            <a:r>
              <a:rPr lang="hu-HU" sz="5400" dirty="0">
                <a:effectLst/>
                <a:latin typeface="Calisto MT" panose="02040603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 jövőben is szükség lesz rátok és a sikeres munkátokra!</a:t>
            </a:r>
            <a:endParaRPr lang="hu-HU" sz="7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476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4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>
            <a:extLst>
              <a:ext uri="{FF2B5EF4-FFF2-40B4-BE49-F238E27FC236}">
                <a16:creationId xmlns:a16="http://schemas.microsoft.com/office/drawing/2014/main" id="{1E9831EF-8EAA-62D4-74B0-7B907C62253E}"/>
              </a:ext>
            </a:extLst>
          </p:cNvPr>
          <p:cNvSpPr txBox="1">
            <a:spLocks/>
          </p:cNvSpPr>
          <p:nvPr/>
        </p:nvSpPr>
        <p:spPr>
          <a:xfrm>
            <a:off x="1073869" y="1461715"/>
            <a:ext cx="9719821" cy="35344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8000" dirty="0">
                <a:latin typeface="Baskerville Old Face" panose="02020602080505020303" pitchFamily="18" charset="0"/>
              </a:rPr>
              <a:t>Kérjük hogy felajánlásaikkal, ebben az évben is segítség a programok, tervek megvalósulását. </a:t>
            </a:r>
          </a:p>
        </p:txBody>
      </p:sp>
    </p:spTree>
    <p:extLst>
      <p:ext uri="{BB962C8B-B14F-4D97-AF65-F5344CB8AC3E}">
        <p14:creationId xmlns:p14="http://schemas.microsoft.com/office/powerpoint/2010/main" val="159434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18024" y="410882"/>
            <a:ext cx="5463082" cy="981399"/>
          </a:xfrm>
        </p:spPr>
        <p:txBody>
          <a:bodyPr>
            <a:normAutofit/>
          </a:bodyPr>
          <a:lstStyle/>
          <a:p>
            <a:pPr algn="ctr"/>
            <a:r>
              <a:rPr lang="hu-HU" sz="3200" dirty="0">
                <a:latin typeface="Bookman Old Style" panose="02050604050505020204" pitchFamily="18" charset="0"/>
              </a:rPr>
              <a:t>Támogatási lehetőségek: </a:t>
            </a:r>
            <a:endParaRPr lang="hu-HU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7B46B15C-2044-7229-D6CD-D467E9F3E495}"/>
              </a:ext>
            </a:extLst>
          </p:cNvPr>
          <p:cNvSpPr/>
          <p:nvPr/>
        </p:nvSpPr>
        <p:spPr>
          <a:xfrm>
            <a:off x="1016981" y="2069178"/>
            <a:ext cx="527901" cy="546755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5B41C674-ADD0-E5F2-DF8B-32047A977FC5}"/>
              </a:ext>
            </a:extLst>
          </p:cNvPr>
          <p:cNvSpPr/>
          <p:nvPr/>
        </p:nvSpPr>
        <p:spPr>
          <a:xfrm>
            <a:off x="7793215" y="2054415"/>
            <a:ext cx="527901" cy="546755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EE9C98D0-307A-4131-F04F-368633981056}"/>
              </a:ext>
            </a:extLst>
          </p:cNvPr>
          <p:cNvSpPr/>
          <p:nvPr/>
        </p:nvSpPr>
        <p:spPr>
          <a:xfrm>
            <a:off x="5485615" y="2054414"/>
            <a:ext cx="527901" cy="546755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99D5A9C5-6550-11DF-76C2-A7910A20A6E3}"/>
              </a:ext>
            </a:extLst>
          </p:cNvPr>
          <p:cNvSpPr/>
          <p:nvPr/>
        </p:nvSpPr>
        <p:spPr>
          <a:xfrm>
            <a:off x="3279266" y="2088629"/>
            <a:ext cx="527901" cy="546755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Cím 1">
            <a:extLst>
              <a:ext uri="{FF2B5EF4-FFF2-40B4-BE49-F238E27FC236}">
                <a16:creationId xmlns:a16="http://schemas.microsoft.com/office/drawing/2014/main" id="{2DB04030-0729-8758-DFC2-ADA5146EB5CE}"/>
              </a:ext>
            </a:extLst>
          </p:cNvPr>
          <p:cNvSpPr txBox="1">
            <a:spLocks/>
          </p:cNvSpPr>
          <p:nvPr/>
        </p:nvSpPr>
        <p:spPr>
          <a:xfrm>
            <a:off x="110658" y="2739028"/>
            <a:ext cx="2351769" cy="1354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1200" dirty="0">
                <a:latin typeface="Baskerville Old Face" panose="02020602080505020303" pitchFamily="18" charset="0"/>
              </a:rPr>
              <a:t>TÁMOGATÓI JEGY VÁSÁRLÁS</a:t>
            </a:r>
          </a:p>
          <a:p>
            <a:pPr algn="ctr"/>
            <a:endParaRPr lang="hu-HU" sz="1200" dirty="0">
              <a:latin typeface="Baskerville Old Face" panose="02020602080505020303" pitchFamily="18" charset="0"/>
            </a:endParaRPr>
          </a:p>
          <a:p>
            <a:pPr algn="ctr"/>
            <a:r>
              <a:rPr lang="hu-HU" sz="1200" dirty="0">
                <a:latin typeface="Baskerville Old Face" panose="02020602080505020303" pitchFamily="18" charset="0"/>
              </a:rPr>
              <a:t>Éves rendezvények támogatása: Támogatói jegy: 1500 </a:t>
            </a:r>
            <a:r>
              <a:rPr lang="hu-HU" sz="1200" dirty="0" err="1">
                <a:latin typeface="Baskerville Old Face" panose="02020602080505020303" pitchFamily="18" charset="0"/>
              </a:rPr>
              <a:t>ft</a:t>
            </a:r>
            <a:r>
              <a:rPr lang="hu-HU" sz="1200" dirty="0">
                <a:latin typeface="Baskerville Old Face" panose="02020602080505020303" pitchFamily="18" charset="0"/>
              </a:rPr>
              <a:t>/db  Jegyenként 1db tombola               </a:t>
            </a:r>
            <a:endParaRPr lang="hu-HU" sz="12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10" name="Cím 1">
            <a:extLst>
              <a:ext uri="{FF2B5EF4-FFF2-40B4-BE49-F238E27FC236}">
                <a16:creationId xmlns:a16="http://schemas.microsoft.com/office/drawing/2014/main" id="{71427DB5-AC87-BF07-E970-FEFF070D0CB2}"/>
              </a:ext>
            </a:extLst>
          </p:cNvPr>
          <p:cNvSpPr txBox="1">
            <a:spLocks/>
          </p:cNvSpPr>
          <p:nvPr/>
        </p:nvSpPr>
        <p:spPr>
          <a:xfrm>
            <a:off x="2634624" y="2211397"/>
            <a:ext cx="2076628" cy="2300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1100" dirty="0">
                <a:latin typeface="Baskerville Old Face" panose="02020602080505020303" pitchFamily="18" charset="0"/>
              </a:rPr>
              <a:t>TOMBOLA, EGYÉB AJÁNDÉK TÁRGYAK</a:t>
            </a:r>
          </a:p>
          <a:p>
            <a:pPr algn="ctr"/>
            <a:r>
              <a:rPr lang="hu-HU" sz="1100" dirty="0">
                <a:latin typeface="Baskerville Old Face" panose="02020602080505020303" pitchFamily="18" charset="0"/>
              </a:rPr>
              <a:t> </a:t>
            </a:r>
          </a:p>
          <a:p>
            <a:pPr algn="ctr"/>
            <a:r>
              <a:rPr lang="hu-HU" sz="1200" dirty="0">
                <a:latin typeface="Baskerville Old Face" panose="02020602080505020303" pitchFamily="18" charset="0"/>
              </a:rPr>
              <a:t>Éves rendezvények támogatása:                                                    ( További egyeztetés céljából kereshetnek )</a:t>
            </a:r>
            <a:endParaRPr lang="hu-HU" sz="12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C3FD25F9-A267-9ACF-F6F8-292E27D986AB}"/>
              </a:ext>
            </a:extLst>
          </p:cNvPr>
          <p:cNvSpPr txBox="1">
            <a:spLocks/>
          </p:cNvSpPr>
          <p:nvPr/>
        </p:nvSpPr>
        <p:spPr>
          <a:xfrm>
            <a:off x="4673546" y="2661326"/>
            <a:ext cx="2351769" cy="1535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1200" dirty="0">
                <a:latin typeface="Baskerville Old Face" panose="02020602080505020303" pitchFamily="18" charset="0"/>
              </a:rPr>
              <a:t>     PÉNZBELI TÁMOGATÁS </a:t>
            </a:r>
          </a:p>
          <a:p>
            <a:pPr algn="ctr"/>
            <a:endParaRPr lang="hu-HU" sz="1200" dirty="0">
              <a:latin typeface="Baskerville Old Face" panose="02020602080505020303" pitchFamily="18" charset="0"/>
            </a:endParaRPr>
          </a:p>
          <a:p>
            <a:pPr algn="ctr"/>
            <a:r>
              <a:rPr lang="hu-HU" sz="1200" dirty="0">
                <a:latin typeface="Baskerville Old Face" panose="02020602080505020303" pitchFamily="18" charset="0"/>
              </a:rPr>
              <a:t>Éves rendezvények                            ( További egyeztetés céljából kereshetnek )</a:t>
            </a:r>
            <a:endParaRPr lang="hu-HU" sz="12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12" name="Cím 1">
            <a:extLst>
              <a:ext uri="{FF2B5EF4-FFF2-40B4-BE49-F238E27FC236}">
                <a16:creationId xmlns:a16="http://schemas.microsoft.com/office/drawing/2014/main" id="{97E56269-1377-83B9-D395-45482D617DFE}"/>
              </a:ext>
            </a:extLst>
          </p:cNvPr>
          <p:cNvSpPr txBox="1">
            <a:spLocks/>
          </p:cNvSpPr>
          <p:nvPr/>
        </p:nvSpPr>
        <p:spPr>
          <a:xfrm>
            <a:off x="1428215" y="4409488"/>
            <a:ext cx="8152294" cy="981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2400" dirty="0">
                <a:latin typeface="Baskerville Old Face" panose="02020602080505020303" pitchFamily="18" charset="0"/>
              </a:rPr>
              <a:t>Vállalkozás / Magánszemély neve:         ………………………….. </a:t>
            </a:r>
            <a:endParaRPr lang="hu-HU" sz="24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13" name="Cím 1">
            <a:extLst>
              <a:ext uri="{FF2B5EF4-FFF2-40B4-BE49-F238E27FC236}">
                <a16:creationId xmlns:a16="http://schemas.microsoft.com/office/drawing/2014/main" id="{6734CB6A-0D8F-A077-CF38-8F2EC2E4D660}"/>
              </a:ext>
            </a:extLst>
          </p:cNvPr>
          <p:cNvSpPr txBox="1">
            <a:spLocks/>
          </p:cNvSpPr>
          <p:nvPr/>
        </p:nvSpPr>
        <p:spPr>
          <a:xfrm>
            <a:off x="282084" y="5366278"/>
            <a:ext cx="9722655" cy="981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2000" dirty="0">
                <a:latin typeface="Baskerville Old Face" panose="02020602080505020303" pitchFamily="18" charset="0"/>
              </a:rPr>
              <a:t>Hozzájárulok hogy a felajánlást nyilvánosan is megköszönve feltüntessenek a támogatók között:</a:t>
            </a:r>
            <a:endParaRPr lang="hu-HU" sz="20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68A8851A-D13E-1D50-4011-33811B40DA46}"/>
              </a:ext>
            </a:extLst>
          </p:cNvPr>
          <p:cNvSpPr/>
          <p:nvPr/>
        </p:nvSpPr>
        <p:spPr>
          <a:xfrm>
            <a:off x="10004739" y="5356402"/>
            <a:ext cx="312220" cy="304804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Téglalap 14">
            <a:extLst>
              <a:ext uri="{FF2B5EF4-FFF2-40B4-BE49-F238E27FC236}">
                <a16:creationId xmlns:a16="http://schemas.microsoft.com/office/drawing/2014/main" id="{7129A5BC-2343-78C7-A4BC-7C6C4A6FA70A}"/>
              </a:ext>
            </a:extLst>
          </p:cNvPr>
          <p:cNvSpPr/>
          <p:nvPr/>
        </p:nvSpPr>
        <p:spPr>
          <a:xfrm>
            <a:off x="10741189" y="5356402"/>
            <a:ext cx="312220" cy="304804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7B330D89-63D5-3EAD-246A-94491AB98B68}"/>
              </a:ext>
            </a:extLst>
          </p:cNvPr>
          <p:cNvSpPr txBox="1">
            <a:spLocks/>
          </p:cNvSpPr>
          <p:nvPr/>
        </p:nvSpPr>
        <p:spPr>
          <a:xfrm>
            <a:off x="9833313" y="5562051"/>
            <a:ext cx="1474986" cy="5898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1800" dirty="0">
                <a:latin typeface="Baskerville Old Face" panose="02020602080505020303" pitchFamily="18" charset="0"/>
              </a:rPr>
              <a:t>Igen     Nem </a:t>
            </a:r>
            <a:endParaRPr lang="hu-HU" sz="18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3287B74B-DB19-A5A3-0F36-37CF30CADEFF}"/>
              </a:ext>
            </a:extLst>
          </p:cNvPr>
          <p:cNvSpPr/>
          <p:nvPr/>
        </p:nvSpPr>
        <p:spPr>
          <a:xfrm>
            <a:off x="10100815" y="2050725"/>
            <a:ext cx="527901" cy="546755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Cím 1">
            <a:extLst>
              <a:ext uri="{FF2B5EF4-FFF2-40B4-BE49-F238E27FC236}">
                <a16:creationId xmlns:a16="http://schemas.microsoft.com/office/drawing/2014/main" id="{B46C758B-F827-1E97-717F-25A5B55648B4}"/>
              </a:ext>
            </a:extLst>
          </p:cNvPr>
          <p:cNvSpPr txBox="1">
            <a:spLocks/>
          </p:cNvSpPr>
          <p:nvPr/>
        </p:nvSpPr>
        <p:spPr>
          <a:xfrm>
            <a:off x="7025315" y="2880008"/>
            <a:ext cx="2477333" cy="10979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1200" dirty="0">
                <a:latin typeface="Baskerville Old Face" panose="02020602080505020303" pitchFamily="18" charset="0"/>
              </a:rPr>
              <a:t>MINIBÖLCSÖDE TÁMOGATÁS</a:t>
            </a:r>
          </a:p>
          <a:p>
            <a:pPr algn="ctr"/>
            <a:endParaRPr lang="hu-HU" sz="1200" dirty="0">
              <a:latin typeface="Baskerville Old Face" panose="02020602080505020303" pitchFamily="18" charset="0"/>
            </a:endParaRPr>
          </a:p>
          <a:p>
            <a:pPr algn="ctr"/>
            <a:r>
              <a:rPr lang="hu-HU" sz="1200" dirty="0">
                <a:latin typeface="Baskerville Old Face" panose="02020602080505020303" pitchFamily="18" charset="0"/>
              </a:rPr>
              <a:t>Bútorzat vásárlás                                            ( További egyeztetés céljából kereshetnek )</a:t>
            </a:r>
            <a:endParaRPr lang="hu-HU" sz="12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18" name="Cím 1">
            <a:extLst>
              <a:ext uri="{FF2B5EF4-FFF2-40B4-BE49-F238E27FC236}">
                <a16:creationId xmlns:a16="http://schemas.microsoft.com/office/drawing/2014/main" id="{1A4B41C5-16D4-204B-AD7D-0A241BB84D1E}"/>
              </a:ext>
            </a:extLst>
          </p:cNvPr>
          <p:cNvSpPr txBox="1">
            <a:spLocks/>
          </p:cNvSpPr>
          <p:nvPr/>
        </p:nvSpPr>
        <p:spPr>
          <a:xfrm>
            <a:off x="9236225" y="2810295"/>
            <a:ext cx="2477333" cy="1386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1200" dirty="0">
                <a:latin typeface="Baskerville Old Face" panose="02020602080505020303" pitchFamily="18" charset="0"/>
              </a:rPr>
              <a:t>EGYÉB TÁMOGATÁS</a:t>
            </a:r>
          </a:p>
          <a:p>
            <a:pPr algn="ctr"/>
            <a:endParaRPr lang="hu-HU" sz="1200" dirty="0">
              <a:latin typeface="Baskerville Old Face" panose="02020602080505020303" pitchFamily="18" charset="0"/>
            </a:endParaRPr>
          </a:p>
          <a:p>
            <a:pPr algn="ctr"/>
            <a:r>
              <a:rPr lang="hu-HU" sz="1200" dirty="0">
                <a:latin typeface="Baskerville Old Face" panose="02020602080505020303" pitchFamily="18" charset="0"/>
              </a:rPr>
              <a:t>Általam javasolt, felajánlás          egyéni támogatási forma.                                        ( További egyeztetés céljából kereshetnek )</a:t>
            </a:r>
            <a:endParaRPr lang="hu-HU" sz="12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19" name="Téglalap 18">
            <a:extLst>
              <a:ext uri="{FF2B5EF4-FFF2-40B4-BE49-F238E27FC236}">
                <a16:creationId xmlns:a16="http://schemas.microsoft.com/office/drawing/2014/main" id="{D489E1C7-1A61-4CA3-E4A8-303A7BE3B91E}"/>
              </a:ext>
            </a:extLst>
          </p:cNvPr>
          <p:cNvSpPr/>
          <p:nvPr/>
        </p:nvSpPr>
        <p:spPr>
          <a:xfrm>
            <a:off x="10100815" y="220226"/>
            <a:ext cx="1470191" cy="1386378"/>
          </a:xfrm>
          <a:prstGeom prst="rect">
            <a:avLst/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667" b="96667" l="8966" r="88966">
                          <a14:foregroundMark x1="43448" y1="5333" x2="43448" y2="5333"/>
                          <a14:foregroundMark x1="51034" y1="4667" x2="51034" y2="4667"/>
                          <a14:foregroundMark x1="33103" y1="4000" x2="33103" y2="4000"/>
                          <a14:foregroundMark x1="60690" y1="4667" x2="60690" y2="4667"/>
                          <a14:foregroundMark x1="60690" y1="4667" x2="60690" y2="4667"/>
                          <a14:foregroundMark x1="50345" y1="2667" x2="50345" y2="2667"/>
                          <a14:foregroundMark x1="52414" y1="92000" x2="52414" y2="92000"/>
                          <a14:foregroundMark x1="52414" y1="96667" x2="52414" y2="96667"/>
                          <a14:foregroundMark x1="25517" y1="667" x2="25517" y2="667"/>
                          <a14:foregroundMark x1="16552" y1="2000" x2="16552" y2="2000"/>
                          <a14:foregroundMark x1="82759" y1="2667" x2="82759" y2="2667"/>
                          <a14:backgroundMark x1="8276" y1="50667" x2="8276" y2="50667"/>
                          <a14:backgroundMark x1="8966" y1="41333" x2="8966" y2="38000"/>
                          <a14:backgroundMark x1="7586" y1="26000" x2="6897" y2="48667"/>
                          <a14:backgroundMark x1="11724" y1="22667" x2="8276" y2="60667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6042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b1c9b508-7c6e-42bd-bedf-808292653d6c}" enabled="1" method="Standard" siteId="{2882be50-2012-4d88-ac86-544124e120c8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416</Words>
  <Application>Microsoft Office PowerPoint</Application>
  <PresentationFormat>Szélesvásznú</PresentationFormat>
  <Paragraphs>76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8" baseType="lpstr">
      <vt:lpstr>Aptos</vt:lpstr>
      <vt:lpstr>Arial</vt:lpstr>
      <vt:lpstr>Baskerville Old Face</vt:lpstr>
      <vt:lpstr>Bookman Old Style</vt:lpstr>
      <vt:lpstr>Calibri</vt:lpstr>
      <vt:lpstr>Calibri Light</vt:lpstr>
      <vt:lpstr>Californian FB</vt:lpstr>
      <vt:lpstr>Calisto MT</vt:lpstr>
      <vt:lpstr>Office-téma</vt:lpstr>
      <vt:lpstr>Bana Község Önkormányzata - Képviselő testülete</vt:lpstr>
      <vt:lpstr>Bana Község Önkormányzata</vt:lpstr>
      <vt:lpstr>                           Adóbevételek alakulása: </vt:lpstr>
      <vt:lpstr>Nyertes Pályázatok:</vt:lpstr>
      <vt:lpstr>Nyertes Pályázatok:</vt:lpstr>
      <vt:lpstr>Terveink:</vt:lpstr>
      <vt:lpstr>PowerPoint-bemutató</vt:lpstr>
      <vt:lpstr>PowerPoint-bemutató</vt:lpstr>
      <vt:lpstr>Támogatási lehetőségek: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Bana Község Önkormányzata</dc:title>
  <dc:creator>Kovács Frida</dc:creator>
  <cp:lastModifiedBy>Bábolna | Anyakönyv</cp:lastModifiedBy>
  <cp:revision>36</cp:revision>
  <cp:lastPrinted>2025-04-22T23:51:56Z</cp:lastPrinted>
  <dcterms:created xsi:type="dcterms:W3CDTF">2025-02-17T16:12:39Z</dcterms:created>
  <dcterms:modified xsi:type="dcterms:W3CDTF">2025-04-28T05:49:03Z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Office-téma:8</vt:lpwstr>
  </property>
  <property fmtid="{D5CDD505-2E9C-101B-9397-08002B2CF9AE}" pid="3" name="ClassificationContentMarkingFooterText">
    <vt:lpwstr>INTERNAL</vt:lpwstr>
  </property>
</Properties>
</file>